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60" r:id="rId5"/>
    <p:sldId id="261" r:id="rId6"/>
    <p:sldId id="262" r:id="rId7"/>
    <p:sldId id="263" r:id="rId8"/>
    <p:sldId id="266" r:id="rId9"/>
    <p:sldId id="267" r:id="rId10"/>
    <p:sldId id="264" r:id="rId11"/>
    <p:sldId id="268" r:id="rId12"/>
    <p:sldId id="269" r:id="rId13"/>
    <p:sldId id="270" r:id="rId14"/>
    <p:sldId id="271" r:id="rId15"/>
    <p:sldId id="272"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07619E43-CDA2-4DFA-AAF4-DACD292C56AF}" type="datetimeFigureOut">
              <a:rPr lang="tr-TR" smtClean="0"/>
              <a:t>23.01.2026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117050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619E43-CDA2-4DFA-AAF4-DACD292C56AF}" type="datetimeFigureOut">
              <a:rPr lang="tr-TR" smtClean="0"/>
              <a:t>23.01.2026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174401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619E43-CDA2-4DFA-AAF4-DACD292C56AF}" type="datetimeFigureOut">
              <a:rPr lang="tr-TR" smtClean="0"/>
              <a:t>23.01.2026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6689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7619E43-CDA2-4DFA-AAF4-DACD292C56AF}" type="datetimeFigureOut">
              <a:rPr lang="tr-TR" smtClean="0"/>
              <a:t>23.01.2026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68957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7619E43-CDA2-4DFA-AAF4-DACD292C56AF}" type="datetimeFigureOut">
              <a:rPr lang="tr-TR" smtClean="0"/>
              <a:t>23.01.2026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163011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7619E43-CDA2-4DFA-AAF4-DACD292C56AF}" type="datetimeFigureOut">
              <a:rPr lang="tr-TR" smtClean="0"/>
              <a:t>23.01.2026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282586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619E43-CDA2-4DFA-AAF4-DACD292C56AF}" type="datetimeFigureOut">
              <a:rPr lang="tr-TR" smtClean="0"/>
              <a:t>23.01.2026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155180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7619E43-CDA2-4DFA-AAF4-DACD292C56AF}" type="datetimeFigureOut">
              <a:rPr lang="tr-TR" smtClean="0"/>
              <a:t>23.01.2026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236709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7619E43-CDA2-4DFA-AAF4-DACD292C56AF}" type="datetimeFigureOut">
              <a:rPr lang="tr-TR" smtClean="0"/>
              <a:t>23.01.2026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256351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7619E43-CDA2-4DFA-AAF4-DACD292C56AF}" type="datetimeFigureOut">
              <a:rPr lang="tr-TR" smtClean="0"/>
              <a:t>23.01.2026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223245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7619E43-CDA2-4DFA-AAF4-DACD292C56AF}" type="datetimeFigureOut">
              <a:rPr lang="tr-TR" smtClean="0"/>
              <a:t>23.01.2026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9A2499F-2053-4430-BD2B-05055427E730}" type="slidenum">
              <a:rPr lang="tr-TR" smtClean="0"/>
              <a:t>‹#›</a:t>
            </a:fld>
            <a:endParaRPr lang="tr-TR"/>
          </a:p>
        </p:txBody>
      </p:sp>
    </p:spTree>
    <p:extLst>
      <p:ext uri="{BB962C8B-B14F-4D97-AF65-F5344CB8AC3E}">
        <p14:creationId xmlns:p14="http://schemas.microsoft.com/office/powerpoint/2010/main" val="311851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19E43-CDA2-4DFA-AAF4-DACD292C56AF}" type="datetimeFigureOut">
              <a:rPr lang="tr-TR" smtClean="0"/>
              <a:t>23.01.2026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499F-2053-4430-BD2B-05055427E730}" type="slidenum">
              <a:rPr lang="tr-TR" smtClean="0"/>
              <a:t>‹#›</a:t>
            </a:fld>
            <a:endParaRPr lang="tr-TR"/>
          </a:p>
        </p:txBody>
      </p:sp>
    </p:spTree>
    <p:extLst>
      <p:ext uri="{BB962C8B-B14F-4D97-AF65-F5344CB8AC3E}">
        <p14:creationId xmlns:p14="http://schemas.microsoft.com/office/powerpoint/2010/main" val="419303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k&#305;l&#305;c@mu.edu.tr" TargetMode="External"/><Relationship Id="rId2" Type="http://schemas.openxmlformats.org/officeDocument/2006/relationships/hyperlink" Target="mailto:chuseyin@mu.edu.tr" TargetMode="External"/><Relationship Id="rId1" Type="http://schemas.openxmlformats.org/officeDocument/2006/relationships/slideLayout" Target="../slideLayouts/slideLayout2.xml"/><Relationship Id="rId4" Type="http://schemas.openxmlformats.org/officeDocument/2006/relationships/hyperlink" Target="mailto:nedreterboy@mu.edu.t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arita.mu.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p:cNvPicPr>
            <a:picLocks noChangeAspect="1" noChangeArrowheads="1"/>
          </p:cNvPicPr>
          <p:nvPr/>
        </p:nvPicPr>
        <p:blipFill>
          <a:blip r:embed="rId2"/>
          <a:srcRect/>
          <a:stretch>
            <a:fillRect/>
          </a:stretch>
        </p:blipFill>
        <p:spPr bwMode="auto">
          <a:xfrm>
            <a:off x="161366" y="8965"/>
            <a:ext cx="11851340" cy="6588404"/>
          </a:xfrm>
          <a:prstGeom prst="rect">
            <a:avLst/>
          </a:prstGeom>
          <a:noFill/>
          <a:ln w="9525">
            <a:noFill/>
            <a:miter lim="800000"/>
            <a:headEnd/>
            <a:tailEnd/>
          </a:ln>
        </p:spPr>
      </p:pic>
      <p:sp>
        <p:nvSpPr>
          <p:cNvPr id="17410" name="Rectangle 2"/>
          <p:cNvSpPr>
            <a:spLocks noGrp="1" noChangeArrowheads="1"/>
          </p:cNvSpPr>
          <p:nvPr>
            <p:ph type="ctrTitle"/>
          </p:nvPr>
        </p:nvSpPr>
        <p:spPr>
          <a:xfrm>
            <a:off x="3376777" y="640976"/>
            <a:ext cx="8767482" cy="3375212"/>
          </a:xfrm>
        </p:spPr>
        <p:txBody>
          <a:bodyPr>
            <a:noAutofit/>
          </a:bodyPr>
          <a:lstStyle/>
          <a:p>
            <a:pPr eaLnBrk="1" hangingPunct="1"/>
            <a:br>
              <a:rPr lang="tr-TR" sz="4400" b="1" dirty="0">
                <a:solidFill>
                  <a:srgbClr val="C00000"/>
                </a:solidFill>
              </a:rPr>
            </a:br>
            <a:r>
              <a:rPr lang="tr-TR" sz="4400" b="1" dirty="0">
                <a:solidFill>
                  <a:srgbClr val="C00000"/>
                </a:solidFill>
              </a:rPr>
              <a:t>MUĞLA SITKI KOÇMAN ÜNİVERSİTESİ</a:t>
            </a:r>
            <a:br>
              <a:rPr lang="tr-TR" sz="4400" b="1" dirty="0">
                <a:solidFill>
                  <a:srgbClr val="C00000"/>
                </a:solidFill>
              </a:rPr>
            </a:br>
            <a:r>
              <a:rPr lang="tr-TR" sz="4400" b="1" dirty="0">
                <a:solidFill>
                  <a:srgbClr val="C00000"/>
                </a:solidFill>
              </a:rPr>
              <a:t>MUĞLA MESLEK YÜKSEK OKULU</a:t>
            </a:r>
            <a:br>
              <a:rPr lang="tr-TR" sz="4400" b="1" dirty="0">
                <a:solidFill>
                  <a:srgbClr val="C00000"/>
                </a:solidFill>
              </a:rPr>
            </a:br>
            <a:r>
              <a:rPr lang="tr-TR" sz="4400" b="1" dirty="0">
                <a:solidFill>
                  <a:srgbClr val="C00000"/>
                </a:solidFill>
              </a:rPr>
              <a:t>MUHASEBE VE VERGİ BÖLÜMÜ</a:t>
            </a:r>
          </a:p>
        </p:txBody>
      </p:sp>
      <p:sp>
        <p:nvSpPr>
          <p:cNvPr id="17412" name="AutoShape 8" descr="2Q=="/>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tr-TR"/>
          </a:p>
        </p:txBody>
      </p:sp>
      <p:sp>
        <p:nvSpPr>
          <p:cNvPr id="17413" name="AutoShape 10" descr="2Q=="/>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tr-TR"/>
          </a:p>
        </p:txBody>
      </p:sp>
      <p:pic>
        <p:nvPicPr>
          <p:cNvPr id="17414" name="Picture 12" descr="logo1"/>
          <p:cNvPicPr>
            <a:picLocks noChangeAspect="1" noChangeArrowheads="1"/>
          </p:cNvPicPr>
          <p:nvPr/>
        </p:nvPicPr>
        <p:blipFill>
          <a:blip r:embed="rId3"/>
          <a:srcRect/>
          <a:stretch>
            <a:fillRect/>
          </a:stretch>
        </p:blipFill>
        <p:spPr bwMode="auto">
          <a:xfrm>
            <a:off x="98612" y="188913"/>
            <a:ext cx="3409718" cy="5506535"/>
          </a:xfrm>
          <a:prstGeom prst="rect">
            <a:avLst/>
          </a:prstGeom>
          <a:noFill/>
          <a:ln w="9525">
            <a:noFill/>
            <a:miter lim="800000"/>
            <a:headEnd/>
            <a:tailEnd/>
          </a:ln>
        </p:spPr>
      </p:pic>
    </p:spTree>
    <p:extLst>
      <p:ext uri="{BB962C8B-B14F-4D97-AF65-F5344CB8AC3E}">
        <p14:creationId xmlns:p14="http://schemas.microsoft.com/office/powerpoint/2010/main" val="19742966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74781"/>
          </a:xfrm>
        </p:spPr>
        <p:txBody>
          <a:bodyPr>
            <a:normAutofit fontScale="90000"/>
          </a:bodyPr>
          <a:lstStyle/>
          <a:p>
            <a:r>
              <a:rPr lang="tr-TR" b="1" dirty="0"/>
              <a:t>Ölçme ve Değerlendirme</a:t>
            </a:r>
          </a:p>
        </p:txBody>
      </p:sp>
      <p:sp>
        <p:nvSpPr>
          <p:cNvPr id="3" name="İçerik Yer Tutucusu 2"/>
          <p:cNvSpPr>
            <a:spLocks noGrp="1"/>
          </p:cNvSpPr>
          <p:nvPr>
            <p:ph idx="1"/>
          </p:nvPr>
        </p:nvSpPr>
        <p:spPr>
          <a:xfrm>
            <a:off x="838200" y="1138518"/>
            <a:ext cx="10515600" cy="5038445"/>
          </a:xfrm>
        </p:spPr>
        <p:txBody>
          <a:bodyPr>
            <a:normAutofit fontScale="70000" lnSpcReduction="20000"/>
          </a:bodyPr>
          <a:lstStyle/>
          <a:p>
            <a:pPr algn="just"/>
            <a:r>
              <a:rPr lang="tr-TR" dirty="0"/>
              <a:t>Verilen her bir ders için en az bir ara sınav ve dönem sonu sınavı yapılır. Ayrıca kısa sınav ve ödev değerlendirmesi de yapılabilir. </a:t>
            </a:r>
          </a:p>
          <a:p>
            <a:pPr algn="just"/>
            <a:r>
              <a:rPr lang="tr-TR" dirty="0"/>
              <a:t>Başarı notuna ara sınav, kısa süreli sınav ve ödevlerin etkisi %40, dönem sonu sınavının ise %60 oranındadır. Bu değerlendirmede; dersin öğretim elemanı, dersi alan öğrencilerin yarıyıl içi ve yarıyıl sonu sınavlarından aldıkları puanların istatistiksel sonuçlarını dikkate alır ve alınan notlar yönetmelikte belirlenen esaslar çerçevesinde 4’lü harf sistemine dönüştürülür. </a:t>
            </a:r>
          </a:p>
          <a:p>
            <a:pPr algn="just"/>
            <a:r>
              <a:rPr lang="tr-TR" dirty="0"/>
              <a:t>Öğrencinin aldığı notlardan oluşturulan Ağırlıklı Genel Not Ortalaması (AGNO) ilk iki yıl/ilk dört yarıyıl sonunda 1.80'in altında olanlar bir sonraki dönemden (5. yarıyıldan) ders alamazlar. </a:t>
            </a:r>
          </a:p>
          <a:p>
            <a:pPr algn="just"/>
            <a:r>
              <a:rPr lang="tr-TR" dirty="0"/>
              <a:t>Bir dersten AA, BA, BB, CB ve CC notlarından birini alan öğrenci o dersten başarılı sayılır. </a:t>
            </a:r>
          </a:p>
          <a:p>
            <a:pPr algn="just"/>
            <a:r>
              <a:rPr lang="tr-TR" dirty="0"/>
              <a:t>Bir dersten alınan DC ve DD notları, öğrencinin mezuniyet </a:t>
            </a:r>
            <a:r>
              <a:rPr lang="tr-TR" dirty="0" err="1"/>
              <a:t>AGNO’suna</a:t>
            </a:r>
            <a:r>
              <a:rPr lang="tr-TR" dirty="0"/>
              <a:t> bağlı olarak değerlendirilir. Öğrencinin </a:t>
            </a:r>
            <a:r>
              <a:rPr lang="tr-TR" dirty="0" err="1"/>
              <a:t>AGNO’su</a:t>
            </a:r>
            <a:r>
              <a:rPr lang="tr-TR" dirty="0"/>
              <a:t> başarı baraj notunun (2,00) üzerinde ise bu dersler başarılı olarak tanımlanır. Ara yarıyıllarda/yıllarda ise, AGNO hesaplanmasında bu harf notları katsayıları ile değerlendirilir.</a:t>
            </a:r>
          </a:p>
          <a:p>
            <a:pPr algn="just"/>
            <a:r>
              <a:rPr lang="tr-TR" dirty="0"/>
              <a:t>FF notu alan öğrenci başarısızdır, bu dersi verildiği ilk yarıyılda/yılda alarak devam ve sınav şartlarını yerine getirmek zorundadır. </a:t>
            </a:r>
          </a:p>
          <a:p>
            <a:pPr algn="just"/>
            <a:r>
              <a:rPr lang="tr-TR" dirty="0"/>
              <a:t>Başarı notu MM ve GG ile takdir edilen dersler, AGNO hesaplanmasında değerlendirmeye katılmaz.</a:t>
            </a:r>
          </a:p>
        </p:txBody>
      </p:sp>
    </p:spTree>
    <p:extLst>
      <p:ext uri="{BB962C8B-B14F-4D97-AF65-F5344CB8AC3E}">
        <p14:creationId xmlns:p14="http://schemas.microsoft.com/office/powerpoint/2010/main" val="399348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3600" b="1" dirty="0"/>
              <a:t>MUHASEBE VE VERGİ UYGULAMALARI PROGRAMI MÜFREDATI</a:t>
            </a:r>
            <a:br>
              <a:rPr lang="tr-TR" sz="3600" b="1" dirty="0"/>
            </a:br>
            <a:r>
              <a:rPr lang="tr-TR" sz="3600" b="1" dirty="0"/>
              <a:t>1. DÖNEM</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502803873"/>
              </p:ext>
            </p:extLst>
          </p:nvPr>
        </p:nvGraphicFramePr>
        <p:xfrm>
          <a:off x="1088571" y="2037804"/>
          <a:ext cx="9788434" cy="3596641"/>
        </p:xfrm>
        <a:graphic>
          <a:graphicData uri="http://schemas.openxmlformats.org/drawingml/2006/table">
            <a:tbl>
              <a:tblPr/>
              <a:tblGrid>
                <a:gridCol w="963347">
                  <a:extLst>
                    <a:ext uri="{9D8B030D-6E8A-4147-A177-3AD203B41FA5}">
                      <a16:colId xmlns:a16="http://schemas.microsoft.com/office/drawing/2014/main" val="2039457839"/>
                    </a:ext>
                  </a:extLst>
                </a:gridCol>
                <a:gridCol w="670154">
                  <a:extLst>
                    <a:ext uri="{9D8B030D-6E8A-4147-A177-3AD203B41FA5}">
                      <a16:colId xmlns:a16="http://schemas.microsoft.com/office/drawing/2014/main" val="1527350152"/>
                    </a:ext>
                  </a:extLst>
                </a:gridCol>
                <a:gridCol w="607328">
                  <a:extLst>
                    <a:ext uri="{9D8B030D-6E8A-4147-A177-3AD203B41FA5}">
                      <a16:colId xmlns:a16="http://schemas.microsoft.com/office/drawing/2014/main" val="4228860926"/>
                    </a:ext>
                  </a:extLst>
                </a:gridCol>
                <a:gridCol w="4565422">
                  <a:extLst>
                    <a:ext uri="{9D8B030D-6E8A-4147-A177-3AD203B41FA5}">
                      <a16:colId xmlns:a16="http://schemas.microsoft.com/office/drawing/2014/main" val="2687424277"/>
                    </a:ext>
                  </a:extLst>
                </a:gridCol>
                <a:gridCol w="649212">
                  <a:extLst>
                    <a:ext uri="{9D8B030D-6E8A-4147-A177-3AD203B41FA5}">
                      <a16:colId xmlns:a16="http://schemas.microsoft.com/office/drawing/2014/main" val="3538928108"/>
                    </a:ext>
                  </a:extLst>
                </a:gridCol>
                <a:gridCol w="502615">
                  <a:extLst>
                    <a:ext uri="{9D8B030D-6E8A-4147-A177-3AD203B41FA5}">
                      <a16:colId xmlns:a16="http://schemas.microsoft.com/office/drawing/2014/main" val="2222951827"/>
                    </a:ext>
                  </a:extLst>
                </a:gridCol>
                <a:gridCol w="502615">
                  <a:extLst>
                    <a:ext uri="{9D8B030D-6E8A-4147-A177-3AD203B41FA5}">
                      <a16:colId xmlns:a16="http://schemas.microsoft.com/office/drawing/2014/main" val="3840390378"/>
                    </a:ext>
                  </a:extLst>
                </a:gridCol>
                <a:gridCol w="460729">
                  <a:extLst>
                    <a:ext uri="{9D8B030D-6E8A-4147-A177-3AD203B41FA5}">
                      <a16:colId xmlns:a16="http://schemas.microsoft.com/office/drawing/2014/main" val="2773273491"/>
                    </a:ext>
                  </a:extLst>
                </a:gridCol>
                <a:gridCol w="867012">
                  <a:extLst>
                    <a:ext uri="{9D8B030D-6E8A-4147-A177-3AD203B41FA5}">
                      <a16:colId xmlns:a16="http://schemas.microsoft.com/office/drawing/2014/main" val="4234884245"/>
                    </a:ext>
                  </a:extLst>
                </a:gridCol>
              </a:tblGrid>
              <a:tr h="225752">
                <a:tc gridSpan="9">
                  <a:txBody>
                    <a:bodyPr/>
                    <a:lstStyle/>
                    <a:p>
                      <a:pPr algn="ctr" fontAlgn="b"/>
                      <a:r>
                        <a:rPr lang="tr-TR" sz="1000" b="1" i="0" u="none" strike="noStrike">
                          <a:effectLst/>
                          <a:latin typeface="Arial" panose="020B0604020202020204" pitchFamily="34" charset="0"/>
                        </a:rPr>
                        <a:t>MUHASEBE VE VERGİ UYGULAMALARI PROGRAMI ORTAK MÜFREDATI</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1479695"/>
                  </a:ext>
                </a:extLst>
              </a:tr>
              <a:tr h="420720">
                <a:tc>
                  <a:txBody>
                    <a:bodyPr/>
                    <a:lstStyle/>
                    <a:p>
                      <a:pPr algn="ctr" fontAlgn="ctr"/>
                      <a:r>
                        <a:rPr lang="tr-TR" sz="1000" b="1" i="0" u="none" strike="noStrike" dirty="0">
                          <a:effectLst/>
                          <a:latin typeface="Arial" panose="020B0604020202020204" pitchFamily="34" charset="0"/>
                        </a:rPr>
                        <a:t>DERSİN KODU</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SINIF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Y.Y.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DERSİN ADI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K</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TÜRÜ</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348850"/>
                  </a:ext>
                </a:extLst>
              </a:tr>
              <a:tr h="225752">
                <a:tc>
                  <a:txBody>
                    <a:bodyPr/>
                    <a:lstStyle/>
                    <a:p>
                      <a:pPr algn="l" fontAlgn="ctr"/>
                      <a:r>
                        <a:rPr lang="tr-TR" sz="1000" b="0" i="0" u="none" strike="noStrike">
                          <a:effectLst/>
                          <a:latin typeface="Arial" panose="020B0604020202020204" pitchFamily="34" charset="0"/>
                        </a:rPr>
                        <a:t>ATB1801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Arial" panose="020B0604020202020204" pitchFamily="34" charset="0"/>
                        </a:rPr>
                        <a:t>ATATÜRK İLK.VE İNK. TARİHİ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32298"/>
                  </a:ext>
                </a:extLst>
              </a:tr>
              <a:tr h="225752">
                <a:tc>
                  <a:txBody>
                    <a:bodyPr/>
                    <a:lstStyle/>
                    <a:p>
                      <a:pPr algn="l" fontAlgn="ctr"/>
                      <a:r>
                        <a:rPr lang="tr-TR" sz="1000" b="0" i="0" u="none" strike="noStrike">
                          <a:effectLst/>
                          <a:latin typeface="Arial" panose="020B0604020202020204" pitchFamily="34" charset="0"/>
                        </a:rPr>
                        <a:t>TDB1801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TÜRK DİLİ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46880"/>
                  </a:ext>
                </a:extLst>
              </a:tr>
              <a:tr h="225752">
                <a:tc>
                  <a:txBody>
                    <a:bodyPr/>
                    <a:lstStyle/>
                    <a:p>
                      <a:pPr algn="l" fontAlgn="ctr"/>
                      <a:r>
                        <a:rPr lang="tr-TR" sz="1000" b="0" i="0" u="none" strike="noStrike">
                          <a:effectLst/>
                          <a:latin typeface="Arial" panose="020B0604020202020204" pitchFamily="34" charset="0"/>
                        </a:rPr>
                        <a:t>YDB1801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İNGİLİZCE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978938"/>
                  </a:ext>
                </a:extLst>
              </a:tr>
              <a:tr h="225752">
                <a:tc>
                  <a:txBody>
                    <a:bodyPr/>
                    <a:lstStyle/>
                    <a:p>
                      <a:pPr algn="l" fontAlgn="ctr"/>
                      <a:r>
                        <a:rPr lang="tr-TR" sz="1000" b="0" i="0" u="none" strike="noStrike">
                          <a:effectLst/>
                          <a:latin typeface="Arial" panose="020B0604020202020204" pitchFamily="34" charset="0"/>
                        </a:rPr>
                        <a:t>YDB1803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ALMANCA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18438"/>
                  </a:ext>
                </a:extLst>
              </a:tr>
              <a:tr h="225752">
                <a:tc>
                  <a:txBody>
                    <a:bodyPr/>
                    <a:lstStyle/>
                    <a:p>
                      <a:pPr algn="l" fontAlgn="ctr"/>
                      <a:r>
                        <a:rPr lang="tr-TR" sz="1000" b="0" i="0" u="none" strike="noStrike">
                          <a:effectLst/>
                          <a:latin typeface="Arial" panose="020B0604020202020204" pitchFamily="34" charset="0"/>
                        </a:rPr>
                        <a:t>YDB1805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FRANSIZCA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202181"/>
                  </a:ext>
                </a:extLst>
              </a:tr>
              <a:tr h="225752">
                <a:tc>
                  <a:txBody>
                    <a:bodyPr/>
                    <a:lstStyle/>
                    <a:p>
                      <a:pPr algn="l" fontAlgn="ctr"/>
                      <a:r>
                        <a:rPr lang="tr-TR" sz="1000" b="0" i="0" u="none" strike="noStrike">
                          <a:effectLst/>
                          <a:latin typeface="Arial" panose="020B0604020202020204" pitchFamily="34" charset="0"/>
                        </a:rPr>
                        <a:t>MUH1003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Arial" panose="020B0604020202020204" pitchFamily="34" charset="0"/>
                        </a:rPr>
                        <a:t>MUH. OFİS PROGRAMLARI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270414"/>
                  </a:ext>
                </a:extLst>
              </a:tr>
              <a:tr h="225752">
                <a:tc>
                  <a:txBody>
                    <a:bodyPr/>
                    <a:lstStyle/>
                    <a:p>
                      <a:pPr algn="l" fontAlgn="ctr"/>
                      <a:r>
                        <a:rPr lang="tr-TR" sz="1000" b="0" i="0" u="none" strike="noStrike">
                          <a:effectLst/>
                          <a:latin typeface="Arial" panose="020B0604020202020204" pitchFamily="34" charset="0"/>
                        </a:rPr>
                        <a:t>MUH1001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GENEL MUHASEBE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437860"/>
                  </a:ext>
                </a:extLst>
              </a:tr>
              <a:tr h="225752">
                <a:tc>
                  <a:txBody>
                    <a:bodyPr/>
                    <a:lstStyle/>
                    <a:p>
                      <a:pPr algn="l" fontAlgn="ctr"/>
                      <a:r>
                        <a:rPr lang="tr-TR" sz="1000" b="0" i="0" u="none" strike="noStrike">
                          <a:effectLst/>
                          <a:latin typeface="Arial" panose="020B0604020202020204" pitchFamily="34" charset="0"/>
                        </a:rPr>
                        <a:t>İŞY1805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MİKRO EKONOMİ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229985"/>
                  </a:ext>
                </a:extLst>
              </a:tr>
              <a:tr h="225752">
                <a:tc>
                  <a:txBody>
                    <a:bodyPr/>
                    <a:lstStyle/>
                    <a:p>
                      <a:pPr algn="l" fontAlgn="ctr"/>
                      <a:r>
                        <a:rPr lang="tr-TR" sz="1000" b="0" i="0" u="none" strike="noStrike">
                          <a:effectLst/>
                          <a:latin typeface="Arial" panose="020B0604020202020204" pitchFamily="34" charset="0"/>
                        </a:rPr>
                        <a:t>İŞY1807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TEMEL HUKUK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540180"/>
                  </a:ext>
                </a:extLst>
              </a:tr>
              <a:tr h="225752">
                <a:tc>
                  <a:txBody>
                    <a:bodyPr/>
                    <a:lstStyle/>
                    <a:p>
                      <a:pPr algn="l" fontAlgn="ctr"/>
                      <a:r>
                        <a:rPr lang="tr-TR" sz="1000" b="0" i="0" u="none" strike="noStrike">
                          <a:effectLst/>
                          <a:latin typeface="Arial" panose="020B0604020202020204" pitchFamily="34" charset="0"/>
                        </a:rPr>
                        <a:t>İŞY1801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İŞLETME YÖNETİMİ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931622"/>
                  </a:ext>
                </a:extLst>
              </a:tr>
              <a:tr h="225752">
                <a:tc>
                  <a:txBody>
                    <a:bodyPr/>
                    <a:lstStyle/>
                    <a:p>
                      <a:pPr algn="l" fontAlgn="ctr"/>
                      <a:r>
                        <a:rPr lang="tr-TR" sz="1000" b="0" i="0" u="none" strike="noStrike">
                          <a:effectLst/>
                          <a:latin typeface="Arial" panose="020B0604020202020204" pitchFamily="34" charset="0"/>
                        </a:rPr>
                        <a:t>İŞY1809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TİCARİ MATEMATİK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735120"/>
                  </a:ext>
                </a:extLst>
              </a:tr>
              <a:tr h="236014">
                <a:tc>
                  <a:txBody>
                    <a:bodyPr/>
                    <a:lstStyle/>
                    <a:p>
                      <a:pPr algn="l" fontAlgn="ctr"/>
                      <a:r>
                        <a:rPr lang="tr-TR" sz="1000" b="0" i="0" u="none" strike="noStrike">
                          <a:effectLst/>
                          <a:latin typeface="Arial" panose="020B0604020202020204" pitchFamily="34" charset="0"/>
                        </a:rPr>
                        <a:t>MUH1497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effectLst/>
                          <a:latin typeface="Arial" panose="020B0604020202020204" pitchFamily="34" charset="0"/>
                        </a:rPr>
                        <a:t>MESLEK STAJI  (20 İŞGÜNÜ)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957402"/>
                  </a:ext>
                </a:extLst>
              </a:tr>
              <a:tr h="230883">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effectLst/>
                          <a:latin typeface="Arial" panose="020B0604020202020204" pitchFamily="34" charset="0"/>
                        </a:rPr>
                        <a:t>TOPLAM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524245"/>
                  </a:ext>
                </a:extLst>
              </a:tr>
            </a:tbl>
          </a:graphicData>
        </a:graphic>
      </p:graphicFrame>
    </p:spTree>
    <p:extLst>
      <p:ext uri="{BB962C8B-B14F-4D97-AF65-F5344CB8AC3E}">
        <p14:creationId xmlns:p14="http://schemas.microsoft.com/office/powerpoint/2010/main" val="78211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DÖNEM</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27806777"/>
              </p:ext>
            </p:extLst>
          </p:nvPr>
        </p:nvGraphicFramePr>
        <p:xfrm>
          <a:off x="838200" y="2221911"/>
          <a:ext cx="10515600" cy="4002240"/>
        </p:xfrm>
        <a:graphic>
          <a:graphicData uri="http://schemas.openxmlformats.org/drawingml/2006/table">
            <a:tbl>
              <a:tblPr/>
              <a:tblGrid>
                <a:gridCol w="1034911">
                  <a:extLst>
                    <a:ext uri="{9D8B030D-6E8A-4147-A177-3AD203B41FA5}">
                      <a16:colId xmlns:a16="http://schemas.microsoft.com/office/drawing/2014/main" val="2177344200"/>
                    </a:ext>
                  </a:extLst>
                </a:gridCol>
                <a:gridCol w="719939">
                  <a:extLst>
                    <a:ext uri="{9D8B030D-6E8A-4147-A177-3AD203B41FA5}">
                      <a16:colId xmlns:a16="http://schemas.microsoft.com/office/drawing/2014/main" val="2740677815"/>
                    </a:ext>
                  </a:extLst>
                </a:gridCol>
                <a:gridCol w="652445">
                  <a:extLst>
                    <a:ext uri="{9D8B030D-6E8A-4147-A177-3AD203B41FA5}">
                      <a16:colId xmlns:a16="http://schemas.microsoft.com/office/drawing/2014/main" val="3415102472"/>
                    </a:ext>
                  </a:extLst>
                </a:gridCol>
                <a:gridCol w="4904580">
                  <a:extLst>
                    <a:ext uri="{9D8B030D-6E8A-4147-A177-3AD203B41FA5}">
                      <a16:colId xmlns:a16="http://schemas.microsoft.com/office/drawing/2014/main" val="3935568302"/>
                    </a:ext>
                  </a:extLst>
                </a:gridCol>
                <a:gridCol w="697441">
                  <a:extLst>
                    <a:ext uri="{9D8B030D-6E8A-4147-A177-3AD203B41FA5}">
                      <a16:colId xmlns:a16="http://schemas.microsoft.com/office/drawing/2014/main" val="3058275962"/>
                    </a:ext>
                  </a:extLst>
                </a:gridCol>
                <a:gridCol w="539954">
                  <a:extLst>
                    <a:ext uri="{9D8B030D-6E8A-4147-A177-3AD203B41FA5}">
                      <a16:colId xmlns:a16="http://schemas.microsoft.com/office/drawing/2014/main" val="3105466677"/>
                    </a:ext>
                  </a:extLst>
                </a:gridCol>
                <a:gridCol w="539954">
                  <a:extLst>
                    <a:ext uri="{9D8B030D-6E8A-4147-A177-3AD203B41FA5}">
                      <a16:colId xmlns:a16="http://schemas.microsoft.com/office/drawing/2014/main" val="1866346829"/>
                    </a:ext>
                  </a:extLst>
                </a:gridCol>
                <a:gridCol w="494956">
                  <a:extLst>
                    <a:ext uri="{9D8B030D-6E8A-4147-A177-3AD203B41FA5}">
                      <a16:colId xmlns:a16="http://schemas.microsoft.com/office/drawing/2014/main" val="4003802678"/>
                    </a:ext>
                  </a:extLst>
                </a:gridCol>
                <a:gridCol w="931420">
                  <a:extLst>
                    <a:ext uri="{9D8B030D-6E8A-4147-A177-3AD203B41FA5}">
                      <a16:colId xmlns:a16="http://schemas.microsoft.com/office/drawing/2014/main" val="820482390"/>
                    </a:ext>
                  </a:extLst>
                </a:gridCol>
              </a:tblGrid>
              <a:tr h="198309">
                <a:tc>
                  <a:txBody>
                    <a:bodyPr/>
                    <a:lstStyle/>
                    <a:p>
                      <a:pPr algn="l" fontAlgn="ctr"/>
                      <a:r>
                        <a:rPr lang="tr-TR" sz="1000" b="0" i="0" u="none" strike="noStrike">
                          <a:effectLst/>
                          <a:latin typeface="Arial" panose="020B0604020202020204" pitchFamily="34" charset="0"/>
                        </a:rPr>
                        <a:t>ATB1802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Arial" panose="020B0604020202020204" pitchFamily="34" charset="0"/>
                        </a:rPr>
                        <a:t>ATATÜRK İLK. VE İNK. TARİHİ II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854696"/>
                  </a:ext>
                </a:extLst>
              </a:tr>
              <a:tr h="198309">
                <a:tc>
                  <a:txBody>
                    <a:bodyPr/>
                    <a:lstStyle/>
                    <a:p>
                      <a:pPr algn="l" fontAlgn="ctr"/>
                      <a:r>
                        <a:rPr lang="tr-TR" sz="1000" b="0" i="0" u="none" strike="noStrike">
                          <a:effectLst/>
                          <a:latin typeface="Arial" panose="020B0604020202020204" pitchFamily="34" charset="0"/>
                        </a:rPr>
                        <a:t>TDB1802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TÜRK DİLİ II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498875"/>
                  </a:ext>
                </a:extLst>
              </a:tr>
              <a:tr h="198309">
                <a:tc>
                  <a:txBody>
                    <a:bodyPr/>
                    <a:lstStyle/>
                    <a:p>
                      <a:pPr algn="l" fontAlgn="ctr"/>
                      <a:r>
                        <a:rPr lang="tr-TR" sz="1000" b="0" i="0" u="none" strike="noStrike">
                          <a:effectLst/>
                          <a:latin typeface="Arial" panose="020B0604020202020204" pitchFamily="34" charset="0"/>
                        </a:rPr>
                        <a:t>YDB1802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İNGİLİZCE II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031646"/>
                  </a:ext>
                </a:extLst>
              </a:tr>
              <a:tr h="198309">
                <a:tc>
                  <a:txBody>
                    <a:bodyPr/>
                    <a:lstStyle/>
                    <a:p>
                      <a:pPr algn="l" fontAlgn="ctr"/>
                      <a:r>
                        <a:rPr lang="tr-TR" sz="1000" b="0" i="0" u="none" strike="noStrike">
                          <a:effectLst/>
                          <a:latin typeface="Arial" panose="020B0604020202020204" pitchFamily="34" charset="0"/>
                        </a:rPr>
                        <a:t>YDB1804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ALMANCA II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862181"/>
                  </a:ext>
                </a:extLst>
              </a:tr>
              <a:tr h="198309">
                <a:tc>
                  <a:txBody>
                    <a:bodyPr/>
                    <a:lstStyle/>
                    <a:p>
                      <a:pPr algn="l" fontAlgn="ctr"/>
                      <a:r>
                        <a:rPr lang="tr-TR" sz="1000" b="0" i="0" u="none" strike="noStrike">
                          <a:effectLst/>
                          <a:latin typeface="Arial" panose="020B0604020202020204" pitchFamily="34" charset="0"/>
                        </a:rPr>
                        <a:t>YDB1806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FRANSIZCA II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214239"/>
                  </a:ext>
                </a:extLst>
              </a:tr>
              <a:tr h="198309">
                <a:tc>
                  <a:txBody>
                    <a:bodyPr/>
                    <a:lstStyle/>
                    <a:p>
                      <a:pPr algn="l" fontAlgn="ctr"/>
                      <a:r>
                        <a:rPr lang="tr-TR" sz="1000" b="0" i="0" u="none" strike="noStrike">
                          <a:effectLst/>
                          <a:latin typeface="Arial" panose="020B0604020202020204" pitchFamily="34" charset="0"/>
                        </a:rPr>
                        <a:t>MUH1002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GENEL MUHASEBE II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567826"/>
                  </a:ext>
                </a:extLst>
              </a:tr>
              <a:tr h="198309">
                <a:tc>
                  <a:txBody>
                    <a:bodyPr/>
                    <a:lstStyle/>
                    <a:p>
                      <a:pPr algn="l" fontAlgn="ctr"/>
                      <a:r>
                        <a:rPr lang="tr-TR" sz="1000" b="0" i="0" u="none" strike="noStrike">
                          <a:effectLst/>
                          <a:latin typeface="Arial" panose="020B0604020202020204" pitchFamily="34" charset="0"/>
                        </a:rPr>
                        <a:t>İŞY1810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TİCARET HUKUKU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348715"/>
                  </a:ext>
                </a:extLst>
              </a:tr>
              <a:tr h="198309">
                <a:tc>
                  <a:txBody>
                    <a:bodyPr/>
                    <a:lstStyle/>
                    <a:p>
                      <a:pPr algn="l" fontAlgn="ctr"/>
                      <a:r>
                        <a:rPr lang="tr-TR" sz="1000" b="0" i="0" u="none" strike="noStrike">
                          <a:effectLst/>
                          <a:latin typeface="Arial" panose="020B0604020202020204" pitchFamily="34" charset="0"/>
                        </a:rPr>
                        <a:t>MUH1004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BİLGİSAYARLI ÖN MUHASEBE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250334"/>
                  </a:ext>
                </a:extLst>
              </a:tr>
              <a:tr h="207324">
                <a:tc>
                  <a:txBody>
                    <a:bodyPr/>
                    <a:lstStyle/>
                    <a:p>
                      <a:pPr algn="l" fontAlgn="ctr"/>
                      <a:r>
                        <a:rPr lang="tr-TR" sz="1000" b="0" i="0" u="none" strike="noStrike">
                          <a:effectLst/>
                          <a:latin typeface="Arial" panose="020B0604020202020204" pitchFamily="34" charset="0"/>
                        </a:rPr>
                        <a:t>MUH1498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 STAJI  (20 iŞGÜNÜ)</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547504"/>
                  </a:ext>
                </a:extLst>
              </a:tr>
              <a:tr h="207324">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21</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631934"/>
                  </a:ext>
                </a:extLst>
              </a:tr>
              <a:tr h="198309">
                <a:tc>
                  <a:txBody>
                    <a:bodyPr/>
                    <a:lstStyle/>
                    <a:p>
                      <a:pPr algn="l" fontAlgn="ctr"/>
                      <a:r>
                        <a:rPr lang="tr-TR" sz="1000" b="0" i="0" u="none" strike="noStrike">
                          <a:effectLst/>
                          <a:latin typeface="Arial" panose="020B0604020202020204" pitchFamily="34" charset="0"/>
                        </a:rPr>
                        <a:t>İŞY1806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MAKRO EKONOMİ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098911"/>
                  </a:ext>
                </a:extLst>
              </a:tr>
              <a:tr h="198309">
                <a:tc>
                  <a:txBody>
                    <a:bodyPr/>
                    <a:lstStyle/>
                    <a:p>
                      <a:pPr algn="l" fontAlgn="ctr"/>
                      <a:r>
                        <a:rPr lang="tr-TR" sz="1000" b="0" i="0" u="none" strike="noStrike">
                          <a:effectLst/>
                          <a:latin typeface="Arial" panose="020B0604020202020204" pitchFamily="34" charset="0"/>
                        </a:rPr>
                        <a:t>İŞY1808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İSTATİSTİK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108720"/>
                  </a:ext>
                </a:extLst>
              </a:tr>
              <a:tr h="198309">
                <a:tc>
                  <a:txBody>
                    <a:bodyPr/>
                    <a:lstStyle/>
                    <a:p>
                      <a:pPr algn="l" fontAlgn="ctr"/>
                      <a:r>
                        <a:rPr lang="tr-TR" sz="1000" b="0" i="0" u="none" strike="noStrike">
                          <a:effectLst/>
                          <a:latin typeface="Arial" panose="020B0604020202020204" pitchFamily="34" charset="0"/>
                        </a:rPr>
                        <a:t>İŞY1804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İŞLETME YÖNETİMİ II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006076"/>
                  </a:ext>
                </a:extLst>
              </a:tr>
              <a:tr h="198309">
                <a:tc>
                  <a:txBody>
                    <a:bodyPr/>
                    <a:lstStyle/>
                    <a:p>
                      <a:pPr algn="l" fontAlgn="ctr"/>
                      <a:r>
                        <a:rPr lang="tr-TR" sz="1000" b="0" i="0" u="none" strike="noStrike">
                          <a:effectLst/>
                          <a:latin typeface="Arial" panose="020B0604020202020204" pitchFamily="34" charset="0"/>
                        </a:rPr>
                        <a:t>İŞY1812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ARAŞTIRMA YÖNTEM VE TEKNİKLERİ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879991"/>
                  </a:ext>
                </a:extLst>
              </a:tr>
              <a:tr h="198309">
                <a:tc>
                  <a:txBody>
                    <a:bodyPr/>
                    <a:lstStyle/>
                    <a:p>
                      <a:pPr algn="l" fontAlgn="ctr"/>
                      <a:r>
                        <a:rPr lang="tr-TR" sz="1000" b="0" i="0" u="none" strike="noStrike">
                          <a:effectLst/>
                          <a:latin typeface="Arial" panose="020B0604020202020204" pitchFamily="34" charset="0"/>
                        </a:rPr>
                        <a:t>MUH1502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MUH.OFİS PROGRAMLARI II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202588"/>
                  </a:ext>
                </a:extLst>
              </a:tr>
              <a:tr h="198309">
                <a:tc>
                  <a:txBody>
                    <a:bodyPr/>
                    <a:lstStyle/>
                    <a:p>
                      <a:pPr algn="l" fontAlgn="ctr"/>
                      <a:r>
                        <a:rPr lang="tr-TR" sz="1000" b="0" i="0" u="none" strike="noStrike">
                          <a:effectLst/>
                          <a:latin typeface="Arial" panose="020B0604020202020204" pitchFamily="34" charset="0"/>
                        </a:rPr>
                        <a:t>MUH1504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 ETİĞİ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9698"/>
                  </a:ext>
                </a:extLst>
              </a:tr>
              <a:tr h="198309">
                <a:tc>
                  <a:txBody>
                    <a:bodyPr/>
                    <a:lstStyle/>
                    <a:p>
                      <a:pPr algn="l" fontAlgn="ctr"/>
                      <a:r>
                        <a:rPr lang="tr-TR" sz="1000" b="0" i="0" u="none" strike="noStrike">
                          <a:effectLst/>
                          <a:latin typeface="Arial" panose="020B0604020202020204" pitchFamily="34" charset="0"/>
                        </a:rPr>
                        <a:t>İSG1902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İŞ SAĞLIĞI VE GÜVENLİĞİ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162386"/>
                  </a:ext>
                </a:extLst>
              </a:tr>
              <a:tr h="198309">
                <a:tc>
                  <a:txBody>
                    <a:bodyPr/>
                    <a:lstStyle/>
                    <a:p>
                      <a:pPr algn="l" fontAlgn="ctr"/>
                      <a:r>
                        <a:rPr lang="tr-TR" sz="1000" b="0" i="0" u="none" strike="noStrike">
                          <a:effectLst/>
                          <a:latin typeface="Arial" panose="020B0604020202020204" pitchFamily="34" charset="0"/>
                        </a:rPr>
                        <a:t>BİP1824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BİLGİ VE İLETİŞİM TEKNOLOJİLERİ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64026"/>
                  </a:ext>
                </a:extLst>
              </a:tr>
              <a:tr h="207324">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BÖLÜM DIŞI SEÇMELİ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368632"/>
                  </a:ext>
                </a:extLst>
              </a:tr>
              <a:tr h="207324">
                <a:tc>
                  <a:txBody>
                    <a:bodyPr/>
                    <a:lstStyle/>
                    <a:p>
                      <a:pPr algn="l" fontAlgn="ctr"/>
                      <a:r>
                        <a:rPr lang="tr-TR" sz="1000" b="0" i="0" u="none" strike="noStrike" dirty="0">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effectLst/>
                          <a:latin typeface="Arial" panose="020B0604020202020204" pitchFamily="34" charset="0"/>
                        </a:rPr>
                        <a:t>TOPLAM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81598"/>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534554192"/>
              </p:ext>
            </p:extLst>
          </p:nvPr>
        </p:nvGraphicFramePr>
        <p:xfrm>
          <a:off x="838200" y="1801191"/>
          <a:ext cx="10515599" cy="420720"/>
        </p:xfrm>
        <a:graphic>
          <a:graphicData uri="http://schemas.openxmlformats.org/drawingml/2006/table">
            <a:tbl>
              <a:tblPr/>
              <a:tblGrid>
                <a:gridCol w="1034912">
                  <a:extLst>
                    <a:ext uri="{9D8B030D-6E8A-4147-A177-3AD203B41FA5}">
                      <a16:colId xmlns:a16="http://schemas.microsoft.com/office/drawing/2014/main" val="1828840954"/>
                    </a:ext>
                  </a:extLst>
                </a:gridCol>
                <a:gridCol w="719939">
                  <a:extLst>
                    <a:ext uri="{9D8B030D-6E8A-4147-A177-3AD203B41FA5}">
                      <a16:colId xmlns:a16="http://schemas.microsoft.com/office/drawing/2014/main" val="4056121979"/>
                    </a:ext>
                  </a:extLst>
                </a:gridCol>
                <a:gridCol w="652445">
                  <a:extLst>
                    <a:ext uri="{9D8B030D-6E8A-4147-A177-3AD203B41FA5}">
                      <a16:colId xmlns:a16="http://schemas.microsoft.com/office/drawing/2014/main" val="3983963310"/>
                    </a:ext>
                  </a:extLst>
                </a:gridCol>
                <a:gridCol w="4904579">
                  <a:extLst>
                    <a:ext uri="{9D8B030D-6E8A-4147-A177-3AD203B41FA5}">
                      <a16:colId xmlns:a16="http://schemas.microsoft.com/office/drawing/2014/main" val="3247538518"/>
                    </a:ext>
                  </a:extLst>
                </a:gridCol>
                <a:gridCol w="697441">
                  <a:extLst>
                    <a:ext uri="{9D8B030D-6E8A-4147-A177-3AD203B41FA5}">
                      <a16:colId xmlns:a16="http://schemas.microsoft.com/office/drawing/2014/main" val="313213379"/>
                    </a:ext>
                  </a:extLst>
                </a:gridCol>
                <a:gridCol w="539953">
                  <a:extLst>
                    <a:ext uri="{9D8B030D-6E8A-4147-A177-3AD203B41FA5}">
                      <a16:colId xmlns:a16="http://schemas.microsoft.com/office/drawing/2014/main" val="4106699444"/>
                    </a:ext>
                  </a:extLst>
                </a:gridCol>
                <a:gridCol w="539953">
                  <a:extLst>
                    <a:ext uri="{9D8B030D-6E8A-4147-A177-3AD203B41FA5}">
                      <a16:colId xmlns:a16="http://schemas.microsoft.com/office/drawing/2014/main" val="3341801859"/>
                    </a:ext>
                  </a:extLst>
                </a:gridCol>
                <a:gridCol w="494956">
                  <a:extLst>
                    <a:ext uri="{9D8B030D-6E8A-4147-A177-3AD203B41FA5}">
                      <a16:colId xmlns:a16="http://schemas.microsoft.com/office/drawing/2014/main" val="1373471208"/>
                    </a:ext>
                  </a:extLst>
                </a:gridCol>
                <a:gridCol w="931421">
                  <a:extLst>
                    <a:ext uri="{9D8B030D-6E8A-4147-A177-3AD203B41FA5}">
                      <a16:colId xmlns:a16="http://schemas.microsoft.com/office/drawing/2014/main" val="703893280"/>
                    </a:ext>
                  </a:extLst>
                </a:gridCol>
              </a:tblGrid>
              <a:tr h="420720">
                <a:tc>
                  <a:txBody>
                    <a:bodyPr/>
                    <a:lstStyle/>
                    <a:p>
                      <a:pPr algn="ctr" fontAlgn="ctr"/>
                      <a:r>
                        <a:rPr lang="tr-TR" sz="1000" b="1" i="0" u="none" strike="noStrike" dirty="0">
                          <a:effectLst/>
                          <a:latin typeface="Arial" panose="020B0604020202020204" pitchFamily="34" charset="0"/>
                        </a:rPr>
                        <a:t>DERSİN KODU</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SINIF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Y.Y.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DERSİN ADI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K</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TÜRÜ</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419236"/>
                  </a:ext>
                </a:extLst>
              </a:tr>
            </a:tbl>
          </a:graphicData>
        </a:graphic>
      </p:graphicFrame>
    </p:spTree>
    <p:extLst>
      <p:ext uri="{BB962C8B-B14F-4D97-AF65-F5344CB8AC3E}">
        <p14:creationId xmlns:p14="http://schemas.microsoft.com/office/powerpoint/2010/main" val="133200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 DÖNEM</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05445785"/>
              </p:ext>
            </p:extLst>
          </p:nvPr>
        </p:nvGraphicFramePr>
        <p:xfrm>
          <a:off x="838200" y="2168439"/>
          <a:ext cx="10395857" cy="4197776"/>
        </p:xfrm>
        <a:graphic>
          <a:graphicData uri="http://schemas.openxmlformats.org/drawingml/2006/table">
            <a:tbl>
              <a:tblPr/>
              <a:tblGrid>
                <a:gridCol w="1023127">
                  <a:extLst>
                    <a:ext uri="{9D8B030D-6E8A-4147-A177-3AD203B41FA5}">
                      <a16:colId xmlns:a16="http://schemas.microsoft.com/office/drawing/2014/main" val="1404709452"/>
                    </a:ext>
                  </a:extLst>
                </a:gridCol>
                <a:gridCol w="711741">
                  <a:extLst>
                    <a:ext uri="{9D8B030D-6E8A-4147-A177-3AD203B41FA5}">
                      <a16:colId xmlns:a16="http://schemas.microsoft.com/office/drawing/2014/main" val="3170997719"/>
                    </a:ext>
                  </a:extLst>
                </a:gridCol>
                <a:gridCol w="645015">
                  <a:extLst>
                    <a:ext uri="{9D8B030D-6E8A-4147-A177-3AD203B41FA5}">
                      <a16:colId xmlns:a16="http://schemas.microsoft.com/office/drawing/2014/main" val="3086914283"/>
                    </a:ext>
                  </a:extLst>
                </a:gridCol>
                <a:gridCol w="4848731">
                  <a:extLst>
                    <a:ext uri="{9D8B030D-6E8A-4147-A177-3AD203B41FA5}">
                      <a16:colId xmlns:a16="http://schemas.microsoft.com/office/drawing/2014/main" val="91603471"/>
                    </a:ext>
                  </a:extLst>
                </a:gridCol>
                <a:gridCol w="689499">
                  <a:extLst>
                    <a:ext uri="{9D8B030D-6E8A-4147-A177-3AD203B41FA5}">
                      <a16:colId xmlns:a16="http://schemas.microsoft.com/office/drawing/2014/main" val="382048892"/>
                    </a:ext>
                  </a:extLst>
                </a:gridCol>
                <a:gridCol w="533805">
                  <a:extLst>
                    <a:ext uri="{9D8B030D-6E8A-4147-A177-3AD203B41FA5}">
                      <a16:colId xmlns:a16="http://schemas.microsoft.com/office/drawing/2014/main" val="1214444056"/>
                    </a:ext>
                  </a:extLst>
                </a:gridCol>
                <a:gridCol w="533805">
                  <a:extLst>
                    <a:ext uri="{9D8B030D-6E8A-4147-A177-3AD203B41FA5}">
                      <a16:colId xmlns:a16="http://schemas.microsoft.com/office/drawing/2014/main" val="1159917848"/>
                    </a:ext>
                  </a:extLst>
                </a:gridCol>
                <a:gridCol w="489320">
                  <a:extLst>
                    <a:ext uri="{9D8B030D-6E8A-4147-A177-3AD203B41FA5}">
                      <a16:colId xmlns:a16="http://schemas.microsoft.com/office/drawing/2014/main" val="3027187221"/>
                    </a:ext>
                  </a:extLst>
                </a:gridCol>
                <a:gridCol w="920814">
                  <a:extLst>
                    <a:ext uri="{9D8B030D-6E8A-4147-A177-3AD203B41FA5}">
                      <a16:colId xmlns:a16="http://schemas.microsoft.com/office/drawing/2014/main" val="1072478629"/>
                    </a:ext>
                  </a:extLst>
                </a:gridCol>
              </a:tblGrid>
              <a:tr h="180726">
                <a:tc>
                  <a:txBody>
                    <a:bodyPr/>
                    <a:lstStyle/>
                    <a:p>
                      <a:pPr algn="l" fontAlgn="ctr"/>
                      <a:r>
                        <a:rPr lang="tr-TR" sz="1000" b="0" i="0" u="none" strike="noStrike">
                          <a:effectLst/>
                          <a:latin typeface="Arial" panose="020B0604020202020204" pitchFamily="34" charset="0"/>
                        </a:rPr>
                        <a:t>MUH2005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PAKET PROGRAMLAR 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647204"/>
                  </a:ext>
                </a:extLst>
              </a:tr>
              <a:tr h="180726">
                <a:tc>
                  <a:txBody>
                    <a:bodyPr/>
                    <a:lstStyle/>
                    <a:p>
                      <a:pPr algn="l" fontAlgn="ctr"/>
                      <a:r>
                        <a:rPr lang="tr-TR" sz="1000" b="0" i="0" u="none" strike="noStrike">
                          <a:effectLst/>
                          <a:latin typeface="Arial" panose="020B0604020202020204" pitchFamily="34" charset="0"/>
                        </a:rPr>
                        <a:t>MUH2001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MALİYET MUHASEBESİ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414744"/>
                  </a:ext>
                </a:extLst>
              </a:tr>
              <a:tr h="180726">
                <a:tc>
                  <a:txBody>
                    <a:bodyPr/>
                    <a:lstStyle/>
                    <a:p>
                      <a:pPr algn="l" fontAlgn="ctr"/>
                      <a:r>
                        <a:rPr lang="tr-TR" sz="1000" b="0" i="0" u="none" strike="noStrike">
                          <a:effectLst/>
                          <a:latin typeface="Arial" panose="020B0604020202020204" pitchFamily="34" charset="0"/>
                        </a:rPr>
                        <a:t>MUH2003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ŞİRKETLER  MUHASEBESİ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697867"/>
                  </a:ext>
                </a:extLst>
              </a:tr>
              <a:tr h="188941">
                <a:tc>
                  <a:txBody>
                    <a:bodyPr/>
                    <a:lstStyle/>
                    <a:p>
                      <a:pPr algn="l" fontAlgn="ctr"/>
                      <a:r>
                        <a:rPr lang="tr-TR" sz="1000" b="0" i="0" u="none" strike="noStrike">
                          <a:effectLst/>
                          <a:latin typeface="Arial" panose="020B0604020202020204" pitchFamily="34" charset="0"/>
                        </a:rPr>
                        <a:t>MUH2007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VERGİ HUKUKU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48684"/>
                  </a:ext>
                </a:extLst>
              </a:tr>
              <a:tr h="188941">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350477"/>
                  </a:ext>
                </a:extLst>
              </a:tr>
              <a:tr h="184834">
                <a:tc>
                  <a:txBody>
                    <a:bodyPr/>
                    <a:lstStyle/>
                    <a:p>
                      <a:pPr algn="l" fontAlgn="ctr"/>
                      <a:r>
                        <a:rPr lang="tr-TR" sz="1000" b="0" i="0" u="none" strike="noStrike">
                          <a:effectLst/>
                          <a:latin typeface="Arial" panose="020B0604020202020204" pitchFamily="34" charset="0"/>
                        </a:rPr>
                        <a:t>DŞT2801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DIŞ TİCARET İŞLEMLERİ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63068"/>
                  </a:ext>
                </a:extLst>
              </a:tr>
              <a:tr h="180726">
                <a:tc>
                  <a:txBody>
                    <a:bodyPr/>
                    <a:lstStyle/>
                    <a:p>
                      <a:pPr algn="l" fontAlgn="ctr"/>
                      <a:r>
                        <a:rPr lang="tr-TR" sz="1000" b="0" i="0" u="none" strike="noStrike">
                          <a:effectLst/>
                          <a:latin typeface="Arial" panose="020B0604020202020204" pitchFamily="34" charset="0"/>
                        </a:rPr>
                        <a:t>MUH2501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FİNANSAL YÖNETİM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121116"/>
                  </a:ext>
                </a:extLst>
              </a:tr>
              <a:tr h="180726">
                <a:tc>
                  <a:txBody>
                    <a:bodyPr/>
                    <a:lstStyle/>
                    <a:p>
                      <a:pPr algn="l" fontAlgn="ctr"/>
                      <a:r>
                        <a:rPr lang="tr-TR" sz="1000" b="0" i="0" u="none" strike="noStrike">
                          <a:effectLst/>
                          <a:latin typeface="Arial" panose="020B0604020202020204" pitchFamily="34" charset="0"/>
                        </a:rPr>
                        <a:t>MUH2503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İNŞAAT MUHASEBESİ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987965"/>
                  </a:ext>
                </a:extLst>
              </a:tr>
              <a:tr h="180726">
                <a:tc>
                  <a:txBody>
                    <a:bodyPr/>
                    <a:lstStyle/>
                    <a:p>
                      <a:pPr algn="l" fontAlgn="ctr"/>
                      <a:r>
                        <a:rPr lang="tr-TR" sz="1000" b="0" i="0" u="none" strike="noStrike">
                          <a:effectLst/>
                          <a:latin typeface="Arial" panose="020B0604020202020204" pitchFamily="34" charset="0"/>
                        </a:rPr>
                        <a:t>MUH2505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Arial" panose="020B0604020202020204" pitchFamily="34" charset="0"/>
                        </a:rPr>
                        <a:t>KAMU MALİYESİ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707038"/>
                  </a:ext>
                </a:extLst>
              </a:tr>
              <a:tr h="180726">
                <a:tc>
                  <a:txBody>
                    <a:bodyPr/>
                    <a:lstStyle/>
                    <a:p>
                      <a:pPr algn="l" fontAlgn="ctr"/>
                      <a:r>
                        <a:rPr lang="tr-TR" sz="1000" b="0" i="0" u="none" strike="noStrike">
                          <a:effectLst/>
                          <a:latin typeface="Arial" panose="020B0604020202020204" pitchFamily="34" charset="0"/>
                        </a:rPr>
                        <a:t>MUH2507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MESLEKİ MATEMATİK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136724"/>
                  </a:ext>
                </a:extLst>
              </a:tr>
              <a:tr h="180726">
                <a:tc>
                  <a:txBody>
                    <a:bodyPr/>
                    <a:lstStyle/>
                    <a:p>
                      <a:pPr algn="l" fontAlgn="ctr"/>
                      <a:r>
                        <a:rPr lang="tr-TR" sz="1000" b="0" i="0" u="none" strike="noStrike">
                          <a:effectLst/>
                          <a:latin typeface="Arial" panose="020B0604020202020204" pitchFamily="34" charset="0"/>
                        </a:rPr>
                        <a:t>MUH2509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MESLEKİ YABANCI DİL 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616042"/>
                  </a:ext>
                </a:extLst>
              </a:tr>
              <a:tr h="180726">
                <a:tc>
                  <a:txBody>
                    <a:bodyPr/>
                    <a:lstStyle/>
                    <a:p>
                      <a:pPr algn="l" fontAlgn="ctr"/>
                      <a:r>
                        <a:rPr lang="tr-TR" sz="1000" b="0" i="0" u="none" strike="noStrike">
                          <a:effectLst/>
                          <a:latin typeface="Arial" panose="020B0604020202020204" pitchFamily="34" charset="0"/>
                        </a:rPr>
                        <a:t>PZR2801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PAZARLAMA VE SATIŞ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576127"/>
                  </a:ext>
                </a:extLst>
              </a:tr>
              <a:tr h="180726">
                <a:tc>
                  <a:txBody>
                    <a:bodyPr/>
                    <a:lstStyle/>
                    <a:p>
                      <a:pPr algn="l" fontAlgn="ctr"/>
                      <a:r>
                        <a:rPr lang="tr-TR" sz="1000" b="0" i="0" u="none" strike="noStrike">
                          <a:effectLst/>
                          <a:latin typeface="Arial" panose="020B0604020202020204" pitchFamily="34" charset="0"/>
                        </a:rPr>
                        <a:t>RTV2803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ETKİLİ VE GÜZEL KONUŞMA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611246"/>
                  </a:ext>
                </a:extLst>
              </a:tr>
              <a:tr h="184834">
                <a:tc>
                  <a:txBody>
                    <a:bodyPr/>
                    <a:lstStyle/>
                    <a:p>
                      <a:pPr algn="l" fontAlgn="ctr"/>
                      <a:r>
                        <a:rPr lang="tr-TR" sz="1000" b="0" i="0" u="none" strike="noStrike">
                          <a:effectLst/>
                          <a:latin typeface="Arial" panose="020B0604020202020204" pitchFamily="34" charset="0"/>
                        </a:rPr>
                        <a:t>İŞY2803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İNSAN KAYNAKLARI  YÖNETİMİ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457590"/>
                  </a:ext>
                </a:extLst>
              </a:tr>
              <a:tr h="180726">
                <a:tc>
                  <a:txBody>
                    <a:bodyPr/>
                    <a:lstStyle/>
                    <a:p>
                      <a:pPr algn="l" fontAlgn="ctr"/>
                      <a:r>
                        <a:rPr lang="tr-TR" sz="1000" b="0" i="0" u="none" strike="noStrike">
                          <a:effectLst/>
                          <a:latin typeface="Arial" panose="020B0604020202020204" pitchFamily="34" charset="0"/>
                        </a:rPr>
                        <a:t>İŞY2805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ARAŞTIRMA YÖNTEM VE TEKNİKLERİ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494034"/>
                  </a:ext>
                </a:extLst>
              </a:tr>
              <a:tr h="180726">
                <a:tc>
                  <a:txBody>
                    <a:bodyPr/>
                    <a:lstStyle/>
                    <a:p>
                      <a:pPr algn="l" fontAlgn="ctr"/>
                      <a:r>
                        <a:rPr lang="tr-TR" sz="1000" b="0" i="0" u="none" strike="noStrike">
                          <a:effectLst/>
                          <a:latin typeface="Arial" panose="020B0604020202020204" pitchFamily="34" charset="0"/>
                        </a:rPr>
                        <a:t>RTV2801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İLETİŞİM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878454"/>
                  </a:ext>
                </a:extLst>
              </a:tr>
              <a:tr h="180726">
                <a:tc>
                  <a:txBody>
                    <a:bodyPr/>
                    <a:lstStyle/>
                    <a:p>
                      <a:pPr algn="l" fontAlgn="ctr"/>
                      <a:r>
                        <a:rPr lang="tr-TR" sz="1000" b="0" i="0" u="none" strike="noStrike">
                          <a:effectLst/>
                          <a:latin typeface="Arial" panose="020B0604020202020204" pitchFamily="34" charset="0"/>
                        </a:rPr>
                        <a:t>SGP2801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İLKYARDIM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044168"/>
                  </a:ext>
                </a:extLst>
              </a:tr>
              <a:tr h="180726">
                <a:tc>
                  <a:txBody>
                    <a:bodyPr/>
                    <a:lstStyle/>
                    <a:p>
                      <a:pPr algn="l" fontAlgn="ctr"/>
                      <a:r>
                        <a:rPr lang="tr-TR" sz="1000" b="0" i="0" u="none" strike="noStrike">
                          <a:effectLst/>
                          <a:latin typeface="Arial" panose="020B0604020202020204" pitchFamily="34" charset="0"/>
                        </a:rPr>
                        <a:t>MUH2511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MESLEKİ SEMİNER 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333130"/>
                  </a:ext>
                </a:extLst>
              </a:tr>
              <a:tr h="180726">
                <a:tc>
                  <a:txBody>
                    <a:bodyPr/>
                    <a:lstStyle/>
                    <a:p>
                      <a:pPr algn="l" fontAlgn="ctr"/>
                      <a:r>
                        <a:rPr lang="tr-TR" sz="1000" b="0" i="0" u="none" strike="noStrike">
                          <a:effectLst/>
                          <a:latin typeface="Arial" panose="020B0604020202020204" pitchFamily="34" charset="0"/>
                        </a:rPr>
                        <a:t>MUH2513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OTELCİLİK OTOMASYON SİSTEMLERİ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597026"/>
                  </a:ext>
                </a:extLst>
              </a:tr>
              <a:tr h="361454">
                <a:tc>
                  <a:txBody>
                    <a:bodyPr/>
                    <a:lstStyle/>
                    <a:p>
                      <a:pPr algn="l" fontAlgn="ctr"/>
                      <a:r>
                        <a:rPr lang="tr-TR" sz="1000" b="0" i="0" u="none" strike="noStrike">
                          <a:effectLst/>
                          <a:latin typeface="Arial" panose="020B0604020202020204" pitchFamily="34" charset="0"/>
                        </a:rPr>
                        <a:t>MUH2515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ENVANTER İŞLEMLERİ VE MALİYET (COST) KONTROLU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793203"/>
                  </a:ext>
                </a:extLst>
              </a:tr>
              <a:tr h="188941">
                <a:tc>
                  <a:txBody>
                    <a:bodyPr/>
                    <a:lstStyle/>
                    <a:p>
                      <a:pPr algn="l" fontAlgn="ctr"/>
                      <a:r>
                        <a:rPr lang="tr-TR" sz="1000" b="0"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BÖLÜM DIŞI SEÇMELİ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407331"/>
                  </a:ext>
                </a:extLst>
              </a:tr>
              <a:tr h="188941">
                <a:tc>
                  <a:txBody>
                    <a:bodyPr/>
                    <a:lstStyle/>
                    <a:p>
                      <a:pPr algn="l"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1"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1"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effectLst/>
                          <a:latin typeface="Arial" panose="020B0604020202020204" pitchFamily="34" charset="0"/>
                        </a:rPr>
                        <a:t>TOPLAM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1" u="none" strike="noStrike" dirty="0">
                          <a:effectLst/>
                          <a:latin typeface="Arial" panose="020B060402020202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68706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500915300"/>
              </p:ext>
            </p:extLst>
          </p:nvPr>
        </p:nvGraphicFramePr>
        <p:xfrm>
          <a:off x="838198" y="1747719"/>
          <a:ext cx="10395859" cy="420720"/>
        </p:xfrm>
        <a:graphic>
          <a:graphicData uri="http://schemas.openxmlformats.org/drawingml/2006/table">
            <a:tbl>
              <a:tblPr/>
              <a:tblGrid>
                <a:gridCol w="1023128">
                  <a:extLst>
                    <a:ext uri="{9D8B030D-6E8A-4147-A177-3AD203B41FA5}">
                      <a16:colId xmlns:a16="http://schemas.microsoft.com/office/drawing/2014/main" val="1828840954"/>
                    </a:ext>
                  </a:extLst>
                </a:gridCol>
                <a:gridCol w="711741">
                  <a:extLst>
                    <a:ext uri="{9D8B030D-6E8A-4147-A177-3AD203B41FA5}">
                      <a16:colId xmlns:a16="http://schemas.microsoft.com/office/drawing/2014/main" val="4056121979"/>
                    </a:ext>
                  </a:extLst>
                </a:gridCol>
                <a:gridCol w="645016">
                  <a:extLst>
                    <a:ext uri="{9D8B030D-6E8A-4147-A177-3AD203B41FA5}">
                      <a16:colId xmlns:a16="http://schemas.microsoft.com/office/drawing/2014/main" val="3983963310"/>
                    </a:ext>
                  </a:extLst>
                </a:gridCol>
                <a:gridCol w="4848730">
                  <a:extLst>
                    <a:ext uri="{9D8B030D-6E8A-4147-A177-3AD203B41FA5}">
                      <a16:colId xmlns:a16="http://schemas.microsoft.com/office/drawing/2014/main" val="3247538518"/>
                    </a:ext>
                  </a:extLst>
                </a:gridCol>
                <a:gridCol w="689499">
                  <a:extLst>
                    <a:ext uri="{9D8B030D-6E8A-4147-A177-3AD203B41FA5}">
                      <a16:colId xmlns:a16="http://schemas.microsoft.com/office/drawing/2014/main" val="313213379"/>
                    </a:ext>
                  </a:extLst>
                </a:gridCol>
                <a:gridCol w="533805">
                  <a:extLst>
                    <a:ext uri="{9D8B030D-6E8A-4147-A177-3AD203B41FA5}">
                      <a16:colId xmlns:a16="http://schemas.microsoft.com/office/drawing/2014/main" val="4106699444"/>
                    </a:ext>
                  </a:extLst>
                </a:gridCol>
                <a:gridCol w="533805">
                  <a:extLst>
                    <a:ext uri="{9D8B030D-6E8A-4147-A177-3AD203B41FA5}">
                      <a16:colId xmlns:a16="http://schemas.microsoft.com/office/drawing/2014/main" val="3341801859"/>
                    </a:ext>
                  </a:extLst>
                </a:gridCol>
                <a:gridCol w="489320">
                  <a:extLst>
                    <a:ext uri="{9D8B030D-6E8A-4147-A177-3AD203B41FA5}">
                      <a16:colId xmlns:a16="http://schemas.microsoft.com/office/drawing/2014/main" val="1373471208"/>
                    </a:ext>
                  </a:extLst>
                </a:gridCol>
                <a:gridCol w="920815">
                  <a:extLst>
                    <a:ext uri="{9D8B030D-6E8A-4147-A177-3AD203B41FA5}">
                      <a16:colId xmlns:a16="http://schemas.microsoft.com/office/drawing/2014/main" val="703893280"/>
                    </a:ext>
                  </a:extLst>
                </a:gridCol>
              </a:tblGrid>
              <a:tr h="420720">
                <a:tc>
                  <a:txBody>
                    <a:bodyPr/>
                    <a:lstStyle/>
                    <a:p>
                      <a:pPr algn="ctr" fontAlgn="ctr"/>
                      <a:r>
                        <a:rPr lang="tr-TR" sz="1000" b="1" i="0" u="none" strike="noStrike" dirty="0">
                          <a:effectLst/>
                          <a:latin typeface="Arial" panose="020B0604020202020204" pitchFamily="34" charset="0"/>
                        </a:rPr>
                        <a:t>DERSİN KODU</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SINIF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Y.Y.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DERSİN ADI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K</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TÜRÜ</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419236"/>
                  </a:ext>
                </a:extLst>
              </a:tr>
            </a:tbl>
          </a:graphicData>
        </a:graphic>
      </p:graphicFrame>
    </p:spTree>
    <p:extLst>
      <p:ext uri="{BB962C8B-B14F-4D97-AF65-F5344CB8AC3E}">
        <p14:creationId xmlns:p14="http://schemas.microsoft.com/office/powerpoint/2010/main" val="184110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4. DÖNEM</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23419763"/>
              </p:ext>
            </p:extLst>
          </p:nvPr>
        </p:nvGraphicFramePr>
        <p:xfrm>
          <a:off x="838201" y="1968137"/>
          <a:ext cx="10515598" cy="4475017"/>
        </p:xfrm>
        <a:graphic>
          <a:graphicData uri="http://schemas.openxmlformats.org/drawingml/2006/table">
            <a:tbl>
              <a:tblPr/>
              <a:tblGrid>
                <a:gridCol w="1034910">
                  <a:extLst>
                    <a:ext uri="{9D8B030D-6E8A-4147-A177-3AD203B41FA5}">
                      <a16:colId xmlns:a16="http://schemas.microsoft.com/office/drawing/2014/main" val="2576608164"/>
                    </a:ext>
                  </a:extLst>
                </a:gridCol>
                <a:gridCol w="719940">
                  <a:extLst>
                    <a:ext uri="{9D8B030D-6E8A-4147-A177-3AD203B41FA5}">
                      <a16:colId xmlns:a16="http://schemas.microsoft.com/office/drawing/2014/main" val="4252264425"/>
                    </a:ext>
                  </a:extLst>
                </a:gridCol>
                <a:gridCol w="652445">
                  <a:extLst>
                    <a:ext uri="{9D8B030D-6E8A-4147-A177-3AD203B41FA5}">
                      <a16:colId xmlns:a16="http://schemas.microsoft.com/office/drawing/2014/main" val="37233141"/>
                    </a:ext>
                  </a:extLst>
                </a:gridCol>
                <a:gridCol w="4904578">
                  <a:extLst>
                    <a:ext uri="{9D8B030D-6E8A-4147-A177-3AD203B41FA5}">
                      <a16:colId xmlns:a16="http://schemas.microsoft.com/office/drawing/2014/main" val="1203838485"/>
                    </a:ext>
                  </a:extLst>
                </a:gridCol>
                <a:gridCol w="697441">
                  <a:extLst>
                    <a:ext uri="{9D8B030D-6E8A-4147-A177-3AD203B41FA5}">
                      <a16:colId xmlns:a16="http://schemas.microsoft.com/office/drawing/2014/main" val="2822283954"/>
                    </a:ext>
                  </a:extLst>
                </a:gridCol>
                <a:gridCol w="539953">
                  <a:extLst>
                    <a:ext uri="{9D8B030D-6E8A-4147-A177-3AD203B41FA5}">
                      <a16:colId xmlns:a16="http://schemas.microsoft.com/office/drawing/2014/main" val="4054789440"/>
                    </a:ext>
                  </a:extLst>
                </a:gridCol>
                <a:gridCol w="539953">
                  <a:extLst>
                    <a:ext uri="{9D8B030D-6E8A-4147-A177-3AD203B41FA5}">
                      <a16:colId xmlns:a16="http://schemas.microsoft.com/office/drawing/2014/main" val="2864482907"/>
                    </a:ext>
                  </a:extLst>
                </a:gridCol>
                <a:gridCol w="494957">
                  <a:extLst>
                    <a:ext uri="{9D8B030D-6E8A-4147-A177-3AD203B41FA5}">
                      <a16:colId xmlns:a16="http://schemas.microsoft.com/office/drawing/2014/main" val="2157455845"/>
                    </a:ext>
                  </a:extLst>
                </a:gridCol>
                <a:gridCol w="931421">
                  <a:extLst>
                    <a:ext uri="{9D8B030D-6E8A-4147-A177-3AD203B41FA5}">
                      <a16:colId xmlns:a16="http://schemas.microsoft.com/office/drawing/2014/main" val="912021164"/>
                    </a:ext>
                  </a:extLst>
                </a:gridCol>
              </a:tblGrid>
              <a:tr h="137600">
                <a:tc>
                  <a:txBody>
                    <a:bodyPr/>
                    <a:lstStyle/>
                    <a:p>
                      <a:pPr algn="l" fontAlgn="ctr"/>
                      <a:r>
                        <a:rPr lang="tr-TR" sz="1000" b="0" i="0" u="none" strike="noStrike">
                          <a:effectLst/>
                          <a:latin typeface="Arial" panose="020B0604020202020204" pitchFamily="34" charset="0"/>
                        </a:rPr>
                        <a:t>MUH2006</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PAKET PROGRAMLAR II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1</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5</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689947"/>
                  </a:ext>
                </a:extLst>
              </a:tr>
              <a:tr h="171202">
                <a:tc>
                  <a:txBody>
                    <a:bodyPr/>
                    <a:lstStyle/>
                    <a:p>
                      <a:pPr algn="l" fontAlgn="ctr"/>
                      <a:r>
                        <a:rPr lang="tr-TR" sz="1000" b="0" i="0" u="none" strike="noStrike">
                          <a:effectLst/>
                          <a:latin typeface="Arial" panose="020B0604020202020204" pitchFamily="34" charset="0"/>
                        </a:rPr>
                        <a:t>MUH2002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MUHASEBE DENETİMİ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430727"/>
                  </a:ext>
                </a:extLst>
              </a:tr>
              <a:tr h="171202">
                <a:tc>
                  <a:txBody>
                    <a:bodyPr/>
                    <a:lstStyle/>
                    <a:p>
                      <a:pPr algn="l" fontAlgn="ctr"/>
                      <a:r>
                        <a:rPr lang="tr-TR" sz="1000" b="0" i="0" u="none" strike="noStrike">
                          <a:effectLst/>
                          <a:latin typeface="Arial" panose="020B0604020202020204" pitchFamily="34" charset="0"/>
                        </a:rPr>
                        <a:t>MUH2010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DIŞ TİCARET İŞLEMLERİ MUHASEBESİ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960499"/>
                  </a:ext>
                </a:extLst>
              </a:tr>
              <a:tr h="178984">
                <a:tc>
                  <a:txBody>
                    <a:bodyPr/>
                    <a:lstStyle/>
                    <a:p>
                      <a:pPr algn="l" fontAlgn="ctr"/>
                      <a:r>
                        <a:rPr lang="tr-TR" sz="1000" b="0" i="0" u="none" strike="noStrike">
                          <a:effectLst/>
                          <a:latin typeface="Arial" panose="020B0604020202020204" pitchFamily="34" charset="0"/>
                        </a:rPr>
                        <a:t>MUH2004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MALİ TABLOLAR ANALİZİ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Z</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019475"/>
                  </a:ext>
                </a:extLst>
              </a:tr>
              <a:tr h="178984">
                <a:tc>
                  <a:txBody>
                    <a:bodyPr/>
                    <a:lstStyle/>
                    <a:p>
                      <a:pPr algn="l"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15</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285719"/>
                  </a:ext>
                </a:extLst>
              </a:tr>
              <a:tr h="171202">
                <a:tc>
                  <a:txBody>
                    <a:bodyPr/>
                    <a:lstStyle/>
                    <a:p>
                      <a:pPr algn="l" fontAlgn="ctr"/>
                      <a:r>
                        <a:rPr lang="tr-TR" sz="1000" b="0" i="0" u="none" strike="noStrike">
                          <a:effectLst/>
                          <a:latin typeface="Arial" panose="020B0604020202020204" pitchFamily="34" charset="0"/>
                        </a:rPr>
                        <a:t>MUH2502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BANKA MUHASEBESİ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285546"/>
                  </a:ext>
                </a:extLst>
              </a:tr>
              <a:tr h="171202">
                <a:tc>
                  <a:txBody>
                    <a:bodyPr/>
                    <a:lstStyle/>
                    <a:p>
                      <a:pPr algn="l" fontAlgn="ctr"/>
                      <a:r>
                        <a:rPr lang="tr-TR" sz="1000" b="0" i="0" u="none" strike="noStrike">
                          <a:effectLst/>
                          <a:latin typeface="Arial" panose="020B0604020202020204" pitchFamily="34" charset="0"/>
                        </a:rPr>
                        <a:t>MUH2506</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E-TİCARET</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996492"/>
                  </a:ext>
                </a:extLst>
              </a:tr>
              <a:tr h="171202">
                <a:tc>
                  <a:txBody>
                    <a:bodyPr/>
                    <a:lstStyle/>
                    <a:p>
                      <a:pPr algn="l" fontAlgn="ctr"/>
                      <a:r>
                        <a:rPr lang="tr-TR" sz="1000" b="0" i="0" u="none" strike="noStrike">
                          <a:effectLst/>
                          <a:latin typeface="Arial" panose="020B0604020202020204" pitchFamily="34" charset="0"/>
                        </a:rPr>
                        <a:t>MUH2508</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FİNANSAL YATIRIM ARAÇLARI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994629"/>
                  </a:ext>
                </a:extLst>
              </a:tr>
              <a:tr h="171202">
                <a:tc>
                  <a:txBody>
                    <a:bodyPr/>
                    <a:lstStyle/>
                    <a:p>
                      <a:pPr algn="l" fontAlgn="ctr"/>
                      <a:r>
                        <a:rPr lang="tr-TR" sz="1000" b="0" i="0" u="none" strike="noStrike">
                          <a:effectLst/>
                          <a:latin typeface="Arial" panose="020B0604020202020204" pitchFamily="34" charset="0"/>
                        </a:rPr>
                        <a:t>MUH2510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MESLEKİ YABANCI DİL II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756031"/>
                  </a:ext>
                </a:extLst>
              </a:tr>
              <a:tr h="171202">
                <a:tc>
                  <a:txBody>
                    <a:bodyPr/>
                    <a:lstStyle/>
                    <a:p>
                      <a:pPr algn="l" fontAlgn="ctr"/>
                      <a:r>
                        <a:rPr lang="tr-TR" sz="1000" b="0" i="0" u="none" strike="noStrike">
                          <a:effectLst/>
                          <a:latin typeface="Arial" panose="020B0604020202020204" pitchFamily="34" charset="0"/>
                        </a:rPr>
                        <a:t>MUH2504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dirty="0">
                          <a:effectLst/>
                          <a:latin typeface="Arial" panose="020B0604020202020204" pitchFamily="34" charset="0"/>
                        </a:rPr>
                        <a:t>TURİZM İŞLETMELERİ MUHASEBESİ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837778"/>
                  </a:ext>
                </a:extLst>
              </a:tr>
              <a:tr h="171202">
                <a:tc>
                  <a:txBody>
                    <a:bodyPr/>
                    <a:lstStyle/>
                    <a:p>
                      <a:pPr algn="l" fontAlgn="ctr"/>
                      <a:r>
                        <a:rPr lang="tr-TR" sz="1000" b="0" i="0" u="none" strike="noStrike">
                          <a:effectLst/>
                          <a:latin typeface="Arial" panose="020B0604020202020204" pitchFamily="34" charset="0"/>
                        </a:rPr>
                        <a:t>MUH2516</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TÜRK VERGİ SİSTEMİ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161699"/>
                  </a:ext>
                </a:extLst>
              </a:tr>
              <a:tr h="171202">
                <a:tc>
                  <a:txBody>
                    <a:bodyPr/>
                    <a:lstStyle/>
                    <a:p>
                      <a:pPr algn="l" fontAlgn="ctr"/>
                      <a:r>
                        <a:rPr lang="tr-TR" sz="1000" b="0" i="0" u="none" strike="noStrike">
                          <a:effectLst/>
                          <a:latin typeface="Arial" panose="020B0604020202020204" pitchFamily="34" charset="0"/>
                        </a:rPr>
                        <a:t>İŞY2804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İŞ VE SOSYAL GÜVENLİK HUKUKU</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146665"/>
                  </a:ext>
                </a:extLst>
              </a:tr>
              <a:tr h="171202">
                <a:tc>
                  <a:txBody>
                    <a:bodyPr/>
                    <a:lstStyle/>
                    <a:p>
                      <a:pPr algn="l" fontAlgn="ctr"/>
                      <a:r>
                        <a:rPr lang="tr-TR" sz="1000" b="0" i="0" u="none" strike="noStrike">
                          <a:effectLst/>
                          <a:latin typeface="Arial" panose="020B0604020202020204" pitchFamily="34" charset="0"/>
                        </a:rPr>
                        <a:t>MUH2514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DIŞ TİCARET PAKET PROGRAMLARI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715659"/>
                  </a:ext>
                </a:extLst>
              </a:tr>
              <a:tr h="171202">
                <a:tc>
                  <a:txBody>
                    <a:bodyPr/>
                    <a:lstStyle/>
                    <a:p>
                      <a:pPr algn="l" fontAlgn="ctr"/>
                      <a:r>
                        <a:rPr lang="tr-TR" sz="1000" b="0" i="0" u="none" strike="noStrike">
                          <a:effectLst/>
                          <a:latin typeface="Arial" panose="020B0604020202020204" pitchFamily="34" charset="0"/>
                        </a:rPr>
                        <a:t>PZR2802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HALKLA İLİŞKİLER</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356826"/>
                  </a:ext>
                </a:extLst>
              </a:tr>
              <a:tr h="171202">
                <a:tc>
                  <a:txBody>
                    <a:bodyPr/>
                    <a:lstStyle/>
                    <a:p>
                      <a:pPr algn="l" fontAlgn="ctr"/>
                      <a:r>
                        <a:rPr lang="tr-TR" sz="1000" b="0" i="0" u="none" strike="noStrike">
                          <a:effectLst/>
                          <a:latin typeface="Arial" panose="020B0604020202020204" pitchFamily="34" charset="0"/>
                        </a:rPr>
                        <a:t>MUH2518</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MESLEKİ YAZIŞMA TEKNİKLERİ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564558"/>
                  </a:ext>
                </a:extLst>
              </a:tr>
              <a:tr h="171202">
                <a:tc>
                  <a:txBody>
                    <a:bodyPr/>
                    <a:lstStyle/>
                    <a:p>
                      <a:pPr algn="l" fontAlgn="ctr"/>
                      <a:r>
                        <a:rPr lang="tr-TR" sz="1000" b="0" i="0" u="none" strike="noStrike">
                          <a:effectLst/>
                          <a:latin typeface="Arial" panose="020B0604020202020204" pitchFamily="34" charset="0"/>
                        </a:rPr>
                        <a:t>MUH2512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MESLEKİ SEMİNER II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493633"/>
                  </a:ext>
                </a:extLst>
              </a:tr>
              <a:tr h="171202">
                <a:tc>
                  <a:txBody>
                    <a:bodyPr/>
                    <a:lstStyle/>
                    <a:p>
                      <a:pPr algn="l" fontAlgn="ctr"/>
                      <a:r>
                        <a:rPr lang="tr-TR" sz="1000" b="0" i="0" u="none" strike="noStrike">
                          <a:effectLst/>
                          <a:latin typeface="Arial" panose="020B0604020202020204" pitchFamily="34" charset="0"/>
                        </a:rPr>
                        <a:t>MUH2520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MUHASEBE ORGANİZAS. VE YÖNETİMİ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817934"/>
                  </a:ext>
                </a:extLst>
              </a:tr>
              <a:tr h="171202">
                <a:tc>
                  <a:txBody>
                    <a:bodyPr/>
                    <a:lstStyle/>
                    <a:p>
                      <a:pPr algn="l" fontAlgn="ctr"/>
                      <a:r>
                        <a:rPr lang="tr-TR" sz="1000" b="0" i="0" u="none" strike="noStrike">
                          <a:effectLst/>
                          <a:latin typeface="Arial" panose="020B0604020202020204" pitchFamily="34" charset="0"/>
                        </a:rPr>
                        <a:t>MUH2522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YÖNETİM MUHASEBESİ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980865"/>
                  </a:ext>
                </a:extLst>
              </a:tr>
              <a:tr h="171202">
                <a:tc>
                  <a:txBody>
                    <a:bodyPr/>
                    <a:lstStyle/>
                    <a:p>
                      <a:pPr algn="l" fontAlgn="ctr"/>
                      <a:r>
                        <a:rPr lang="tr-TR" sz="1000" b="0" i="0" u="none" strike="noStrike">
                          <a:effectLst/>
                          <a:latin typeface="Arial" panose="020B0604020202020204" pitchFamily="34" charset="0"/>
                        </a:rPr>
                        <a:t>BİP2806</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MASA ÜSTÜ YAYINCILIK</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108814"/>
                  </a:ext>
                </a:extLst>
              </a:tr>
              <a:tr h="171202">
                <a:tc>
                  <a:txBody>
                    <a:bodyPr/>
                    <a:lstStyle/>
                    <a:p>
                      <a:pPr algn="l" fontAlgn="ctr"/>
                      <a:r>
                        <a:rPr lang="tr-TR" sz="1000" b="0" i="0" u="none" strike="noStrike">
                          <a:effectLst/>
                          <a:latin typeface="Arial" panose="020B0604020202020204" pitchFamily="34" charset="0"/>
                        </a:rPr>
                        <a:t>PZR2804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MÜŞTERİ İLİŞKİLERİ YÖNETİMİ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520519"/>
                  </a:ext>
                </a:extLst>
              </a:tr>
              <a:tr h="175093">
                <a:tc>
                  <a:txBody>
                    <a:bodyPr/>
                    <a:lstStyle/>
                    <a:p>
                      <a:pPr algn="l" fontAlgn="ctr"/>
                      <a:r>
                        <a:rPr lang="tr-TR" sz="1000" b="0" i="0" u="none" strike="noStrike">
                          <a:effectLst/>
                          <a:latin typeface="Arial" panose="020B0604020202020204" pitchFamily="34" charset="0"/>
                        </a:rPr>
                        <a:t>PZR2806</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PAZARLAMA ARAŞTIRMASI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310082"/>
                  </a:ext>
                </a:extLst>
              </a:tr>
              <a:tr h="171202">
                <a:tc>
                  <a:txBody>
                    <a:bodyPr/>
                    <a:lstStyle/>
                    <a:p>
                      <a:pPr algn="l" fontAlgn="ctr"/>
                      <a:r>
                        <a:rPr lang="tr-TR" sz="1000" b="0" i="0" u="none" strike="noStrike">
                          <a:effectLst/>
                          <a:latin typeface="Arial" panose="020B0604020202020204" pitchFamily="34" charset="0"/>
                        </a:rPr>
                        <a:t>SGP2804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ÇEVRE KORUMA</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39023"/>
                  </a:ext>
                </a:extLst>
              </a:tr>
              <a:tr h="171202">
                <a:tc>
                  <a:txBody>
                    <a:bodyPr/>
                    <a:lstStyle/>
                    <a:p>
                      <a:pPr algn="l" fontAlgn="ctr"/>
                      <a:r>
                        <a:rPr lang="tr-TR" sz="1000" b="0" i="0" u="none" strike="noStrike">
                          <a:effectLst/>
                          <a:latin typeface="Arial" panose="020B0604020202020204" pitchFamily="34" charset="0"/>
                        </a:rPr>
                        <a:t>İŞY2808</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KALİTE YÖNETİM SİSTEMLERİ</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617870"/>
                  </a:ext>
                </a:extLst>
              </a:tr>
              <a:tr h="171202">
                <a:tc>
                  <a:txBody>
                    <a:bodyPr/>
                    <a:lstStyle/>
                    <a:p>
                      <a:pPr algn="l" fontAlgn="ctr"/>
                      <a:r>
                        <a:rPr lang="tr-TR" sz="1000" b="0" i="0" u="none" strike="noStrike">
                          <a:effectLst/>
                          <a:latin typeface="Arial" panose="020B0604020202020204" pitchFamily="34" charset="0"/>
                        </a:rPr>
                        <a:t>İŞY2838</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BORÇLAR HUKUKU</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140283"/>
                  </a:ext>
                </a:extLst>
              </a:tr>
              <a:tr h="178984">
                <a:tc>
                  <a:txBody>
                    <a:bodyPr/>
                    <a:lstStyle/>
                    <a:p>
                      <a:pPr algn="l"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4</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0" i="0" u="none" strike="noStrike">
                          <a:effectLst/>
                          <a:latin typeface="Arial" panose="020B0604020202020204" pitchFamily="34" charset="0"/>
                        </a:rPr>
                        <a:t>BÖLÜM DIŞI SEÇMELİ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2</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0</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3</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S</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114136"/>
                  </a:ext>
                </a:extLst>
              </a:tr>
              <a:tr h="178984">
                <a:tc>
                  <a:txBody>
                    <a:bodyPr/>
                    <a:lstStyle/>
                    <a:p>
                      <a:pPr algn="l"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000" b="1" i="0" u="none" strike="noStrike">
                          <a:effectLst/>
                          <a:latin typeface="Arial" panose="020B0604020202020204" pitchFamily="34" charset="0"/>
                        </a:rPr>
                        <a:t>TOPLAM</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 </a:t>
                      </a:r>
                    </a:p>
                  </a:txBody>
                  <a:tcPr marL="7548" marR="7548" marT="7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30</a:t>
                      </a:r>
                    </a:p>
                  </a:txBody>
                  <a:tcPr marL="7548" marR="7548" marT="754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 </a:t>
                      </a:r>
                    </a:p>
                  </a:txBody>
                  <a:tcPr marL="7548" marR="7548" marT="7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504507"/>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242466647"/>
              </p:ext>
            </p:extLst>
          </p:nvPr>
        </p:nvGraphicFramePr>
        <p:xfrm>
          <a:off x="838199" y="1547417"/>
          <a:ext cx="10515599" cy="420720"/>
        </p:xfrm>
        <a:graphic>
          <a:graphicData uri="http://schemas.openxmlformats.org/drawingml/2006/table">
            <a:tbl>
              <a:tblPr/>
              <a:tblGrid>
                <a:gridCol w="1034912">
                  <a:extLst>
                    <a:ext uri="{9D8B030D-6E8A-4147-A177-3AD203B41FA5}">
                      <a16:colId xmlns:a16="http://schemas.microsoft.com/office/drawing/2014/main" val="1828840954"/>
                    </a:ext>
                  </a:extLst>
                </a:gridCol>
                <a:gridCol w="719939">
                  <a:extLst>
                    <a:ext uri="{9D8B030D-6E8A-4147-A177-3AD203B41FA5}">
                      <a16:colId xmlns:a16="http://schemas.microsoft.com/office/drawing/2014/main" val="4056121979"/>
                    </a:ext>
                  </a:extLst>
                </a:gridCol>
                <a:gridCol w="652445">
                  <a:extLst>
                    <a:ext uri="{9D8B030D-6E8A-4147-A177-3AD203B41FA5}">
                      <a16:colId xmlns:a16="http://schemas.microsoft.com/office/drawing/2014/main" val="3983963310"/>
                    </a:ext>
                  </a:extLst>
                </a:gridCol>
                <a:gridCol w="4904579">
                  <a:extLst>
                    <a:ext uri="{9D8B030D-6E8A-4147-A177-3AD203B41FA5}">
                      <a16:colId xmlns:a16="http://schemas.microsoft.com/office/drawing/2014/main" val="3247538518"/>
                    </a:ext>
                  </a:extLst>
                </a:gridCol>
                <a:gridCol w="697441">
                  <a:extLst>
                    <a:ext uri="{9D8B030D-6E8A-4147-A177-3AD203B41FA5}">
                      <a16:colId xmlns:a16="http://schemas.microsoft.com/office/drawing/2014/main" val="313213379"/>
                    </a:ext>
                  </a:extLst>
                </a:gridCol>
                <a:gridCol w="539953">
                  <a:extLst>
                    <a:ext uri="{9D8B030D-6E8A-4147-A177-3AD203B41FA5}">
                      <a16:colId xmlns:a16="http://schemas.microsoft.com/office/drawing/2014/main" val="4106699444"/>
                    </a:ext>
                  </a:extLst>
                </a:gridCol>
                <a:gridCol w="539953">
                  <a:extLst>
                    <a:ext uri="{9D8B030D-6E8A-4147-A177-3AD203B41FA5}">
                      <a16:colId xmlns:a16="http://schemas.microsoft.com/office/drawing/2014/main" val="3341801859"/>
                    </a:ext>
                  </a:extLst>
                </a:gridCol>
                <a:gridCol w="494956">
                  <a:extLst>
                    <a:ext uri="{9D8B030D-6E8A-4147-A177-3AD203B41FA5}">
                      <a16:colId xmlns:a16="http://schemas.microsoft.com/office/drawing/2014/main" val="1373471208"/>
                    </a:ext>
                  </a:extLst>
                </a:gridCol>
                <a:gridCol w="931421">
                  <a:extLst>
                    <a:ext uri="{9D8B030D-6E8A-4147-A177-3AD203B41FA5}">
                      <a16:colId xmlns:a16="http://schemas.microsoft.com/office/drawing/2014/main" val="703893280"/>
                    </a:ext>
                  </a:extLst>
                </a:gridCol>
              </a:tblGrid>
              <a:tr h="420720">
                <a:tc>
                  <a:txBody>
                    <a:bodyPr/>
                    <a:lstStyle/>
                    <a:p>
                      <a:pPr algn="ctr" fontAlgn="ctr"/>
                      <a:r>
                        <a:rPr lang="tr-TR" sz="1000" b="1" i="0" u="none" strike="noStrike" dirty="0">
                          <a:effectLst/>
                          <a:latin typeface="Arial" panose="020B0604020202020204" pitchFamily="34" charset="0"/>
                        </a:rPr>
                        <a:t>DERSİN KODU</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SINIF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Y.Y.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DERSİN ADI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a:effectLst/>
                          <a:latin typeface="Arial" panose="020B0604020202020204" pitchFamily="34" charset="0"/>
                        </a:rPr>
                        <a:t>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K</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effectLst/>
                          <a:latin typeface="Arial" panose="020B0604020202020204" pitchFamily="34" charset="0"/>
                        </a:rPr>
                        <a:t>TÜRÜ</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419236"/>
                  </a:ext>
                </a:extLst>
              </a:tr>
            </a:tbl>
          </a:graphicData>
        </a:graphic>
      </p:graphicFrame>
    </p:spTree>
    <p:extLst>
      <p:ext uri="{BB962C8B-B14F-4D97-AF65-F5344CB8AC3E}">
        <p14:creationId xmlns:p14="http://schemas.microsoft.com/office/powerpoint/2010/main" val="323798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			Akademik Personel</a:t>
            </a:r>
            <a:endParaRPr lang="tr-TR" dirty="0"/>
          </a:p>
        </p:txBody>
      </p:sp>
      <p:sp>
        <p:nvSpPr>
          <p:cNvPr id="7" name="İçerik Yer Tutucusu 6"/>
          <p:cNvSpPr>
            <a:spLocks noGrp="1"/>
          </p:cNvSpPr>
          <p:nvPr>
            <p:ph idx="1"/>
          </p:nvPr>
        </p:nvSpPr>
        <p:spPr>
          <a:xfrm>
            <a:off x="3854824" y="1755956"/>
            <a:ext cx="4491317" cy="4351338"/>
          </a:xfrm>
        </p:spPr>
        <p:txBody>
          <a:bodyPr>
            <a:normAutofit fontScale="85000" lnSpcReduction="20000"/>
          </a:bodyPr>
          <a:lstStyle/>
          <a:p>
            <a:r>
              <a:rPr lang="tr-TR" b="1" dirty="0" err="1"/>
              <a:t>Öğr</a:t>
            </a:r>
            <a:r>
              <a:rPr lang="tr-TR" b="1" dirty="0"/>
              <a:t>. Gör. Hüseyin ÇİÇEK</a:t>
            </a:r>
          </a:p>
          <a:p>
            <a:pPr marL="0" indent="0">
              <a:buNone/>
            </a:pPr>
            <a:r>
              <a:rPr lang="tr-TR" dirty="0"/>
              <a:t>Bölüm Başkan Vekili</a:t>
            </a:r>
          </a:p>
          <a:p>
            <a:pPr marL="0" indent="0">
              <a:buNone/>
            </a:pPr>
            <a:r>
              <a:rPr lang="tr-TR" dirty="0"/>
              <a:t>Tel : 0 252 211 2198</a:t>
            </a:r>
          </a:p>
          <a:p>
            <a:pPr marL="0" indent="0">
              <a:buNone/>
            </a:pPr>
            <a:r>
              <a:rPr lang="tr-TR" dirty="0"/>
              <a:t>E-Posta : </a:t>
            </a:r>
            <a:r>
              <a:rPr lang="tr-TR" u="sng" dirty="0">
                <a:hlinkClick r:id="rId2"/>
              </a:rPr>
              <a:t>chuseyin@mu.edu.tr</a:t>
            </a:r>
            <a:endParaRPr lang="tr-TR" dirty="0"/>
          </a:p>
          <a:p>
            <a:r>
              <a:rPr lang="tr-TR" b="1" dirty="0" err="1"/>
              <a:t>Öğr</a:t>
            </a:r>
            <a:r>
              <a:rPr lang="tr-TR" b="1" dirty="0"/>
              <a:t>. Gör. İsmail KILIÇ</a:t>
            </a:r>
          </a:p>
          <a:p>
            <a:pPr marL="0" indent="0">
              <a:buNone/>
            </a:pPr>
            <a:r>
              <a:rPr lang="tr-TR" dirty="0"/>
              <a:t>Program Başkanı</a:t>
            </a:r>
          </a:p>
          <a:p>
            <a:pPr marL="0" indent="0">
              <a:buNone/>
            </a:pPr>
            <a:r>
              <a:rPr lang="tr-TR" dirty="0"/>
              <a:t>Tel : 0 252 211 2198</a:t>
            </a:r>
          </a:p>
          <a:p>
            <a:pPr marL="0" indent="0">
              <a:buNone/>
            </a:pPr>
            <a:r>
              <a:rPr lang="tr-TR" dirty="0"/>
              <a:t>E-Posta : </a:t>
            </a:r>
            <a:r>
              <a:rPr lang="tr-TR" u="sng" dirty="0">
                <a:hlinkClick r:id="rId3"/>
              </a:rPr>
              <a:t>ikılıc@mu.edu.tr</a:t>
            </a:r>
            <a:endParaRPr lang="tr-TR" u="sng" dirty="0"/>
          </a:p>
          <a:p>
            <a:r>
              <a:rPr lang="tr-TR" b="1" dirty="0" err="1"/>
              <a:t>Öğr</a:t>
            </a:r>
            <a:r>
              <a:rPr lang="tr-TR" b="1" dirty="0"/>
              <a:t>. Gör. Dr. Nedret ERBOY</a:t>
            </a:r>
          </a:p>
          <a:p>
            <a:pPr marL="0" indent="0">
              <a:buNone/>
            </a:pPr>
            <a:r>
              <a:rPr lang="tr-TR" dirty="0"/>
              <a:t>Tel : 0 252 211 2204</a:t>
            </a:r>
          </a:p>
          <a:p>
            <a:pPr marL="0" indent="0">
              <a:buNone/>
            </a:pPr>
            <a:r>
              <a:rPr lang="tr-TR" dirty="0"/>
              <a:t>E-Posta : </a:t>
            </a:r>
            <a:r>
              <a:rPr lang="tr-TR" u="sng" dirty="0">
                <a:hlinkClick r:id="rId4"/>
              </a:rPr>
              <a:t>nedreterboy@mu.edu.tr</a:t>
            </a:r>
            <a:endParaRPr lang="tr-TR" u="sng"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98148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Muğla Meslek Yüksekokulu</a:t>
            </a:r>
          </a:p>
        </p:txBody>
      </p:sp>
      <p:pic>
        <p:nvPicPr>
          <p:cNvPr id="4" name="İçerik Yer Tutucusu 3"/>
          <p:cNvPicPr>
            <a:picLocks noGrp="1" noChangeAspect="1"/>
          </p:cNvPicPr>
          <p:nvPr>
            <p:ph idx="1"/>
          </p:nvPr>
        </p:nvPicPr>
        <p:blipFill>
          <a:blip r:embed="rId2"/>
          <a:stretch>
            <a:fillRect/>
          </a:stretch>
        </p:blipFill>
        <p:spPr>
          <a:xfrm>
            <a:off x="838201" y="1602377"/>
            <a:ext cx="9960428" cy="4304082"/>
          </a:xfrm>
          <a:prstGeom prst="rect">
            <a:avLst/>
          </a:prstGeom>
        </p:spPr>
      </p:pic>
    </p:spTree>
    <p:extLst>
      <p:ext uri="{BB962C8B-B14F-4D97-AF65-F5344CB8AC3E}">
        <p14:creationId xmlns:p14="http://schemas.microsoft.com/office/powerpoint/2010/main" val="369603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Muhasebe ve Vergi Uygulamaları Programı</a:t>
            </a:r>
          </a:p>
        </p:txBody>
      </p:sp>
      <p:sp>
        <p:nvSpPr>
          <p:cNvPr id="3" name="İçerik Yer Tutucusu 2"/>
          <p:cNvSpPr>
            <a:spLocks noGrp="1"/>
          </p:cNvSpPr>
          <p:nvPr>
            <p:ph idx="1"/>
          </p:nvPr>
        </p:nvSpPr>
        <p:spPr/>
        <p:txBody>
          <a:bodyPr>
            <a:normAutofit fontScale="92500" lnSpcReduction="20000"/>
          </a:bodyPr>
          <a:lstStyle/>
          <a:p>
            <a:pPr algn="just"/>
            <a:r>
              <a:rPr lang="tr-TR" dirty="0"/>
              <a:t>1995-1996 eğitim-öğretim yılında Muhasebe ve Vergi Uygulamaları programı örgün öğretim olarak faaliyete başlamıştır. 1996-1997 eğitim-öğretim yılında da ikinci öğretime öğrenci alınmış, 2022-2023 eğitim-öğretim yılında da ikinci öğretim alımı kapanmıştır. 2025-2026 eğitim-öğretim döneminde Muhasebe ve Vergi Uygulamaları programının kontenjanı 30 olup, 30 öğrenci kayıt yaptırmaktadır. </a:t>
            </a:r>
          </a:p>
          <a:p>
            <a:pPr algn="just"/>
            <a:endParaRPr lang="tr-TR" dirty="0"/>
          </a:p>
          <a:p>
            <a:pPr algn="just"/>
            <a:r>
              <a:rPr lang="tr-TR" dirty="0"/>
              <a:t>Yükseköğretime Öğrenci kabulü için ülke çapında yapılan Yüksek Öğretime Geçiş Sınavı (YGS) girmiş olması veya sınavsız geçiş sınavına başvuru yapmak zorundadır. Yüksek Öğretime Geçiş Sınavı (YGS) yılda bir kez Öğrenci Seçme ve Yerleştirme Merkezi (ÖSYM) tarafından yapılmaktadır. Öğrenci Yüksek Öğretime Geçiş Sınavı (YGS)’den alınan puan ve lise not ortalamalarına göre Yüksek Öğretim kurumlarındaki bölümlere yerleştirilir.</a:t>
            </a:r>
          </a:p>
          <a:p>
            <a:endParaRPr lang="tr-TR" dirty="0"/>
          </a:p>
          <a:p>
            <a:endParaRPr lang="tr-TR" dirty="0"/>
          </a:p>
        </p:txBody>
      </p:sp>
    </p:spTree>
    <p:extLst>
      <p:ext uri="{BB962C8B-B14F-4D97-AF65-F5344CB8AC3E}">
        <p14:creationId xmlns:p14="http://schemas.microsoft.com/office/powerpoint/2010/main" val="325347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Programın Amacı</a:t>
            </a:r>
          </a:p>
        </p:txBody>
      </p:sp>
      <p:sp>
        <p:nvSpPr>
          <p:cNvPr id="3" name="İçerik Yer Tutucusu 2"/>
          <p:cNvSpPr>
            <a:spLocks noGrp="1"/>
          </p:cNvSpPr>
          <p:nvPr>
            <p:ph idx="1"/>
          </p:nvPr>
        </p:nvSpPr>
        <p:spPr>
          <a:xfrm>
            <a:off x="600635" y="1443317"/>
            <a:ext cx="10753165" cy="4724681"/>
          </a:xfrm>
        </p:spPr>
        <p:txBody>
          <a:bodyPr>
            <a:normAutofit lnSpcReduction="10000"/>
          </a:bodyPr>
          <a:lstStyle/>
          <a:p>
            <a:pPr algn="just"/>
            <a:r>
              <a:rPr lang="tr-TR" dirty="0"/>
              <a:t>Küresel rekabetin artması, geleceğin yönetici ve işletmecilerinin profesyonelce bilgilenmiş ve donatılmış girişimci kişiler olmasını gerektirmektedir. Bu nedenle çağdaş bir muhasebe eğitim programı, ulusal ve uluslararası piyasadaki değişen koşulları dikkate alınarak hazırlanmıştır. Bölümümüz endüstrinin ihtiyacı olan, mesleki bilgi ve beceri seviyesi yüksek, iş hayatına ve teknolojik gelişmelere kolay uyum sağlayabilecek kaliteli ve insanlığa faydalı, milli ve manevi değerlere saygılı ve bağlı birer Muhasebe ve Vergi Uygulamaları teknikerleri yetiştirmeyi hedef edinmiştir.</a:t>
            </a:r>
          </a:p>
          <a:p>
            <a:pPr algn="just"/>
            <a:r>
              <a:rPr lang="tr-TR" dirty="0"/>
              <a:t>Bu programı başarıyla tamamlayan öğrenciler, Muhasebe ve Vergi Uygulamaları Ön Lisans Programı alanında Ön Lisans Derecesi (İktisadi ve İdari Programlar) almaya hak kazanmaktadırlar.</a:t>
            </a:r>
          </a:p>
        </p:txBody>
      </p:sp>
    </p:spTree>
    <p:extLst>
      <p:ext uri="{BB962C8B-B14F-4D97-AF65-F5344CB8AC3E}">
        <p14:creationId xmlns:p14="http://schemas.microsoft.com/office/powerpoint/2010/main" val="95546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MEZUNİYET SONRASI ÇALIŞMA ALANLARI</a:t>
            </a:r>
          </a:p>
        </p:txBody>
      </p:sp>
      <p:sp>
        <p:nvSpPr>
          <p:cNvPr id="3" name="İçerik Yer Tutucusu 2"/>
          <p:cNvSpPr>
            <a:spLocks noGrp="1"/>
          </p:cNvSpPr>
          <p:nvPr>
            <p:ph idx="1"/>
          </p:nvPr>
        </p:nvSpPr>
        <p:spPr>
          <a:xfrm>
            <a:off x="609599" y="1524000"/>
            <a:ext cx="10910047" cy="4652963"/>
          </a:xfrm>
        </p:spPr>
        <p:txBody>
          <a:bodyPr>
            <a:normAutofit fontScale="77500" lnSpcReduction="20000"/>
          </a:bodyPr>
          <a:lstStyle/>
          <a:p>
            <a:pPr algn="just"/>
            <a:r>
              <a:rPr lang="tr-TR" dirty="0"/>
              <a:t>Program mezunları, başta Serbest Muhasebeci ve Mali Müşavir (SMMM) ile Yeminli Mali Müşavir (YMM) bürolarında yardımcı eleman olarak çalışabildikleri gibi, dikey geçiş yapmak suretiyle dört yıllık lisans eğitimlerini tamamlamaları halinde gerekli yasal koşulları da karşıladıkları takdirde; SMMM belgesini alarak kendi muhasebe ofislerini açabilirler.</a:t>
            </a:r>
          </a:p>
          <a:p>
            <a:pPr algn="just"/>
            <a:r>
              <a:rPr lang="tr-TR" dirty="0"/>
              <a:t>Bağımsız Denetim Kuruluşlarında çalışabilir ve sınav/eğitimlerde başarılı olmaları halinde Bağımsız Denetçi olabilirler.</a:t>
            </a:r>
          </a:p>
          <a:p>
            <a:pPr algn="just"/>
            <a:r>
              <a:rPr lang="tr-TR" dirty="0"/>
              <a:t>Vergi Müfettişi, SGK Müfettişi ve diğer kamu kurum ve kuruluşlarında görev alabilirler. </a:t>
            </a:r>
          </a:p>
          <a:p>
            <a:pPr algn="just"/>
            <a:r>
              <a:rPr lang="tr-TR" dirty="0"/>
              <a:t>Mezunlarımız, ayrıca kamu veya özel sektöre ait işletmelerin muhasebe bölümlerinde, maliye ve vergi dairelerinde de görev alabilirler. Özellikle özel sektörde muhasebe personeli, muhasebe uzmanı, muhasebe yetkilisi </a:t>
            </a:r>
            <a:r>
              <a:rPr lang="tr-TR" dirty="0" err="1"/>
              <a:t>ünvanları</a:t>
            </a:r>
            <a:r>
              <a:rPr lang="tr-TR" dirty="0"/>
              <a:t> ile işe başlayarak, ilerleyen dönemlerde muhasebe şefi, muhasebe müdür yardımcısı ve müdür olarak görev alabilirler. </a:t>
            </a:r>
          </a:p>
          <a:p>
            <a:pPr algn="just"/>
            <a:r>
              <a:rPr lang="tr-TR" dirty="0"/>
              <a:t>Bu bağlamda mezunlarımız; bankaların, sigorta şirketlerinin ve dış ticaret işletmelerinin ilgili alanlarında, turizm, inşaat ve endüstri işletmelerinde muhasebe elemanı olarak çalışabilmektedirler.</a:t>
            </a:r>
          </a:p>
        </p:txBody>
      </p:sp>
    </p:spTree>
    <p:extLst>
      <p:ext uri="{BB962C8B-B14F-4D97-AF65-F5344CB8AC3E}">
        <p14:creationId xmlns:p14="http://schemas.microsoft.com/office/powerpoint/2010/main" val="185322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0310"/>
          </a:xfrm>
        </p:spPr>
        <p:txBody>
          <a:bodyPr>
            <a:normAutofit fontScale="90000"/>
          </a:bodyPr>
          <a:lstStyle/>
          <a:p>
            <a:pPr algn="ctr"/>
            <a:r>
              <a:rPr lang="tr-TR" b="1" dirty="0"/>
              <a:t>DİKEY GEÇİŞ SINAVI (DGS) </a:t>
            </a:r>
          </a:p>
        </p:txBody>
      </p:sp>
      <p:sp>
        <p:nvSpPr>
          <p:cNvPr id="3" name="İçerik Yer Tutucusu 2"/>
          <p:cNvSpPr>
            <a:spLocks noGrp="1"/>
          </p:cNvSpPr>
          <p:nvPr>
            <p:ph idx="1"/>
          </p:nvPr>
        </p:nvSpPr>
        <p:spPr>
          <a:xfrm>
            <a:off x="367553" y="905436"/>
            <a:ext cx="11716871" cy="5423646"/>
          </a:xfrm>
        </p:spPr>
        <p:txBody>
          <a:bodyPr>
            <a:normAutofit fontScale="70000" lnSpcReduction="20000"/>
          </a:bodyPr>
          <a:lstStyle/>
          <a:p>
            <a:pPr algn="just"/>
            <a:r>
              <a:rPr lang="tr-TR" dirty="0"/>
              <a:t>Eğitimine devam etmek isteyen mezunlarımız, Öğrenci Seçme ve Yerleştirme Merkezi tarafından yapılan Dikey Geçiş Sınavından (DGS) alanlarına uygun yeterli puanları almaları halinde üniversitelerin dört yıllık lisans programlarına geçiş yapma hakkını elde edebilmektedirler. Bununla birlikte mezunlarımız dört yıllık lisans öğrenimlerini sınavsız geçiş hakkı yoluyla Açık Öğretim Fakültesi’nden de tamamlayabilirler.</a:t>
            </a:r>
          </a:p>
          <a:p>
            <a:pPr marL="0" indent="0" algn="just">
              <a:buNone/>
            </a:pPr>
            <a:r>
              <a:rPr lang="tr-TR" b="1" u="sng" dirty="0"/>
              <a:t>Dikey Geçiş Yapılabilecek Lisans Programları Şunlardır: </a:t>
            </a:r>
          </a:p>
          <a:p>
            <a:pPr algn="just"/>
            <a:r>
              <a:rPr lang="tr-TR" dirty="0"/>
              <a:t>Çalışma Ekonomisi ve Endüstri İlişkileri </a:t>
            </a:r>
          </a:p>
          <a:p>
            <a:pPr algn="just"/>
            <a:r>
              <a:rPr lang="tr-TR" dirty="0"/>
              <a:t>Ekonomi </a:t>
            </a:r>
          </a:p>
          <a:p>
            <a:pPr algn="just"/>
            <a:r>
              <a:rPr lang="tr-TR" dirty="0"/>
              <a:t>İktisat </a:t>
            </a:r>
          </a:p>
          <a:p>
            <a:pPr algn="just"/>
            <a:r>
              <a:rPr lang="tr-TR" dirty="0"/>
              <a:t>İşletme </a:t>
            </a:r>
          </a:p>
          <a:p>
            <a:pPr algn="just"/>
            <a:r>
              <a:rPr lang="tr-TR" dirty="0"/>
              <a:t>İşletme Bilgi Yönetimi </a:t>
            </a:r>
          </a:p>
          <a:p>
            <a:pPr algn="just"/>
            <a:r>
              <a:rPr lang="tr-TR" dirty="0"/>
              <a:t>İşletme Enformatiği </a:t>
            </a:r>
          </a:p>
          <a:p>
            <a:pPr algn="just"/>
            <a:r>
              <a:rPr lang="tr-TR" dirty="0"/>
              <a:t>İşletme-Ekonomi </a:t>
            </a:r>
          </a:p>
          <a:p>
            <a:pPr algn="just"/>
            <a:r>
              <a:rPr lang="tr-TR" dirty="0"/>
              <a:t>Lojistik Yönetimi </a:t>
            </a:r>
          </a:p>
          <a:p>
            <a:pPr algn="just"/>
            <a:r>
              <a:rPr lang="tr-TR" dirty="0"/>
              <a:t>Maliye </a:t>
            </a:r>
          </a:p>
          <a:p>
            <a:pPr algn="just"/>
            <a:r>
              <a:rPr lang="tr-TR" dirty="0"/>
              <a:t>Muhasebe </a:t>
            </a:r>
          </a:p>
          <a:p>
            <a:pPr algn="just"/>
            <a:r>
              <a:rPr lang="tr-TR" dirty="0"/>
              <a:t>Muhasebe Bilgi Sistemleri </a:t>
            </a:r>
          </a:p>
          <a:p>
            <a:pPr algn="just"/>
            <a:endParaRPr lang="tr-TR" dirty="0"/>
          </a:p>
        </p:txBody>
      </p:sp>
      <p:sp>
        <p:nvSpPr>
          <p:cNvPr id="4" name="İçerik Yer Tutucusu 2">
            <a:extLst>
              <a:ext uri="{FF2B5EF4-FFF2-40B4-BE49-F238E27FC236}">
                <a16:creationId xmlns:a16="http://schemas.microsoft.com/office/drawing/2014/main" id="{43AE2CB3-12D3-4D02-978F-8BD5E21E1FE1}"/>
              </a:ext>
            </a:extLst>
          </p:cNvPr>
          <p:cNvSpPr txBox="1">
            <a:spLocks/>
          </p:cNvSpPr>
          <p:nvPr/>
        </p:nvSpPr>
        <p:spPr>
          <a:xfrm>
            <a:off x="6024281" y="2303930"/>
            <a:ext cx="4580965" cy="43837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tr-TR" sz="2000" dirty="0"/>
              <a:t>Muhasebe ve Denetim </a:t>
            </a:r>
          </a:p>
          <a:p>
            <a:pPr algn="just">
              <a:lnSpc>
                <a:spcPct val="100000"/>
              </a:lnSpc>
            </a:pPr>
            <a:r>
              <a:rPr lang="tr-TR" sz="2000" dirty="0"/>
              <a:t>Muhasebe ve Finans Yönetimi </a:t>
            </a:r>
          </a:p>
          <a:p>
            <a:pPr algn="just">
              <a:lnSpc>
                <a:spcPct val="100000"/>
              </a:lnSpc>
            </a:pPr>
            <a:r>
              <a:rPr lang="tr-TR" sz="2000" dirty="0"/>
              <a:t>Muhasebe ve Finansal Yönetim </a:t>
            </a:r>
          </a:p>
          <a:p>
            <a:pPr algn="just">
              <a:lnSpc>
                <a:spcPct val="100000"/>
              </a:lnSpc>
            </a:pPr>
            <a:r>
              <a:rPr lang="tr-TR" sz="2000" dirty="0"/>
              <a:t>Uluslararası Finans </a:t>
            </a:r>
          </a:p>
          <a:p>
            <a:pPr algn="just">
              <a:lnSpc>
                <a:spcPct val="100000"/>
              </a:lnSpc>
            </a:pPr>
            <a:r>
              <a:rPr lang="tr-TR" sz="2000" dirty="0"/>
              <a:t>Uluslararası İşletme </a:t>
            </a:r>
          </a:p>
          <a:p>
            <a:pPr algn="just">
              <a:lnSpc>
                <a:spcPct val="100000"/>
              </a:lnSpc>
            </a:pPr>
            <a:r>
              <a:rPr lang="tr-TR" sz="2000" dirty="0"/>
              <a:t>Uluslararası İşletmecilik</a:t>
            </a:r>
          </a:p>
          <a:p>
            <a:pPr algn="just">
              <a:lnSpc>
                <a:spcPct val="100000"/>
              </a:lnSpc>
            </a:pPr>
            <a:r>
              <a:rPr lang="tr-TR" sz="2000" dirty="0"/>
              <a:t> Uluslararası İşletmecilik ve Ticaret </a:t>
            </a:r>
          </a:p>
          <a:p>
            <a:pPr algn="just">
              <a:lnSpc>
                <a:spcPct val="100000"/>
              </a:lnSpc>
            </a:pPr>
            <a:r>
              <a:rPr lang="tr-TR" sz="2000" dirty="0"/>
              <a:t>Uluslararası Ticaret </a:t>
            </a:r>
          </a:p>
          <a:p>
            <a:pPr algn="just">
              <a:lnSpc>
                <a:spcPct val="100000"/>
              </a:lnSpc>
            </a:pPr>
            <a:r>
              <a:rPr lang="tr-TR" sz="2000" dirty="0"/>
              <a:t>Uluslararası Ticaret ve Finansman </a:t>
            </a:r>
          </a:p>
          <a:p>
            <a:pPr algn="just">
              <a:lnSpc>
                <a:spcPct val="100000"/>
              </a:lnSpc>
            </a:pPr>
            <a:r>
              <a:rPr lang="tr-TR" sz="2000" dirty="0"/>
              <a:t>Uluslararası Ticaret ve İşletmecilik </a:t>
            </a:r>
          </a:p>
          <a:p>
            <a:pPr algn="just">
              <a:lnSpc>
                <a:spcPct val="100000"/>
              </a:lnSpc>
            </a:pPr>
            <a:r>
              <a:rPr lang="tr-TR" sz="2000" dirty="0"/>
              <a:t>Uluslararası Ticaret ve Lojistik</a:t>
            </a:r>
          </a:p>
        </p:txBody>
      </p:sp>
    </p:spTree>
    <p:extLst>
      <p:ext uri="{BB962C8B-B14F-4D97-AF65-F5344CB8AC3E}">
        <p14:creationId xmlns:p14="http://schemas.microsoft.com/office/powerpoint/2010/main" val="3627232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3059"/>
            <a:ext cx="10515600" cy="5683904"/>
          </a:xfrm>
        </p:spPr>
        <p:txBody>
          <a:bodyPr>
            <a:normAutofit fontScale="92500" lnSpcReduction="20000"/>
          </a:bodyPr>
          <a:lstStyle/>
          <a:p>
            <a:pPr marL="0" indent="0" algn="just">
              <a:buNone/>
            </a:pPr>
            <a:r>
              <a:rPr lang="tr-TR" b="1" dirty="0"/>
              <a:t>MİSYONUMUZ</a:t>
            </a:r>
            <a:br>
              <a:rPr lang="tr-TR" dirty="0"/>
            </a:br>
            <a:br>
              <a:rPr lang="tr-TR" dirty="0"/>
            </a:br>
            <a:r>
              <a:rPr lang="tr-TR" dirty="0"/>
              <a:t>Muğla Sıtkı Koçman Üniversitesi Muğla Meslek Yüksekokulu’nun  misyonu; eğitim içinde üretim, üretim içinde eğitim anlayışı ile, bilimsel bilgi ile donanmış, teknolojiyi yakalamış, dinamik, çağdaş ve araştırmacı, düşünen, realist bireyler yetişmesini sağlayarak araştırma geliştirme faaliyetlerini toplum yararına sürdüren, kamu ve özel sektörün  gereksinim duyduğu mesleki bilgi ve beceri ile donatılmış, mezunları tercih edilen, meslek etiğine sahip, ekip çalışmasına yatkın, özgüvenli, sadece bilen değil yapa-bilen bireyler yetiştirmektir.</a:t>
            </a:r>
          </a:p>
          <a:p>
            <a:pPr marL="0" indent="0" algn="just">
              <a:buNone/>
            </a:pPr>
            <a:r>
              <a:rPr lang="tr-TR" b="1" dirty="0"/>
              <a:t>VİZYONUMUZ</a:t>
            </a:r>
            <a:br>
              <a:rPr lang="tr-TR" dirty="0"/>
            </a:br>
            <a:br>
              <a:rPr lang="tr-TR" dirty="0"/>
            </a:br>
            <a:r>
              <a:rPr lang="tr-TR" dirty="0"/>
              <a:t>Muğla Sıtkı Koçman Üniversitesi Muğla Meslek Yüksekokulu’nun vizyonu; çağın gereklerine uyum sağlayan, çözüm  üretebilen, yenilikçi ve ulusal değerlere saygılı, mesleki donanıma sahip insan gücü yetiştirmenin yanı sıra, meslek yüksekokulları arasında öncü, öğrenciler ve bilim insanları tarafından tercih edilen, meslek etiğine sahip paylaşımcı, şeffaf, toplum  için çözüm üreten, dünya standartlarını hedefleyen bir eğitim kurumu olmaktır.</a:t>
            </a:r>
          </a:p>
        </p:txBody>
      </p:sp>
    </p:spTree>
    <p:extLst>
      <p:ext uri="{BB962C8B-B14F-4D97-AF65-F5344CB8AC3E}">
        <p14:creationId xmlns:p14="http://schemas.microsoft.com/office/powerpoint/2010/main" val="155386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2"/>
          <p:cNvSpPr>
            <a:spLocks noGrp="1"/>
          </p:cNvSpPr>
          <p:nvPr>
            <p:ph type="title"/>
          </p:nvPr>
        </p:nvSpPr>
        <p:spPr>
          <a:xfrm>
            <a:off x="654424" y="457200"/>
            <a:ext cx="10919011" cy="1214846"/>
          </a:xfrm>
        </p:spPr>
        <p:txBody>
          <a:bodyPr>
            <a:normAutofit fontScale="90000"/>
          </a:bodyPr>
          <a:lstStyle/>
          <a:p>
            <a:r>
              <a:rPr lang="tr-TR" altLang="en-US" b="1" dirty="0">
                <a:ln>
                  <a:noFill/>
                </a:ln>
              </a:rPr>
              <a:t>Muhasebe ve Vergi Uygulamaları Bölümün </a:t>
            </a:r>
            <a:r>
              <a:rPr lang="tr-TR" altLang="en-US" b="1" dirty="0"/>
              <a:t>K</a:t>
            </a:r>
            <a:r>
              <a:rPr lang="tr-TR" altLang="en-US" b="1" dirty="0">
                <a:ln>
                  <a:noFill/>
                </a:ln>
              </a:rPr>
              <a:t>onumu</a:t>
            </a:r>
            <a:br>
              <a:rPr lang="tr-TR" altLang="en-US" dirty="0">
                <a:ln>
                  <a:noFill/>
                </a:ln>
              </a:rPr>
            </a:br>
            <a:r>
              <a:rPr lang="en-US" altLang="en-US" sz="3100" dirty="0">
                <a:solidFill>
                  <a:srgbClr val="0070C0"/>
                </a:solidFill>
                <a:hlinkClick r:id="rId2"/>
              </a:rPr>
              <a:t>https://harita.mu.edu.tr</a:t>
            </a:r>
            <a:endParaRPr lang="en-US" altLang="en-US" sz="3100"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2200799" y="1862566"/>
            <a:ext cx="8315865" cy="4589253"/>
          </a:xfrm>
          <a:prstGeom prst="rect">
            <a:avLst/>
          </a:prstGeom>
          <a:noFill/>
          <a:ln w="9525">
            <a:noFill/>
            <a:miter lim="800000"/>
            <a:headEnd/>
            <a:tailEnd/>
          </a:ln>
        </p:spPr>
      </p:pic>
    </p:spTree>
    <p:extLst>
      <p:ext uri="{BB962C8B-B14F-4D97-AF65-F5344CB8AC3E}">
        <p14:creationId xmlns:p14="http://schemas.microsoft.com/office/powerpoint/2010/main" val="119223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7"/>
          <p:cNvPicPr>
            <a:picLocks noChangeAspect="1" noChangeArrowheads="1"/>
          </p:cNvPicPr>
          <p:nvPr/>
        </p:nvPicPr>
        <p:blipFill>
          <a:blip r:embed="rId2"/>
          <a:srcRect/>
          <a:stretch>
            <a:fillRect/>
          </a:stretch>
        </p:blipFill>
        <p:spPr bwMode="auto">
          <a:xfrm>
            <a:off x="1524000" y="-26988"/>
            <a:ext cx="9144000" cy="6858001"/>
          </a:xfrm>
          <a:prstGeom prst="rect">
            <a:avLst/>
          </a:prstGeom>
          <a:noFill/>
          <a:ln w="9525">
            <a:noFill/>
            <a:miter lim="800000"/>
            <a:headEnd/>
            <a:tailEnd/>
          </a:ln>
        </p:spPr>
      </p:pic>
      <p:sp>
        <p:nvSpPr>
          <p:cNvPr id="166914" name="Rectangle 5"/>
          <p:cNvSpPr>
            <a:spLocks noGrp="1"/>
          </p:cNvSpPr>
          <p:nvPr>
            <p:ph type="title"/>
          </p:nvPr>
        </p:nvSpPr>
        <p:spPr/>
        <p:txBody>
          <a:bodyPr/>
          <a:lstStyle/>
          <a:p>
            <a:r>
              <a:rPr lang="tr-TR" b="1" dirty="0"/>
              <a:t>				Akademik Danışmanlık</a:t>
            </a:r>
          </a:p>
        </p:txBody>
      </p:sp>
      <p:sp>
        <p:nvSpPr>
          <p:cNvPr id="166915" name="Rectangle 7"/>
          <p:cNvSpPr>
            <a:spLocks noGrp="1"/>
          </p:cNvSpPr>
          <p:nvPr>
            <p:ph type="body" sz="half" idx="2"/>
          </p:nvPr>
        </p:nvSpPr>
        <p:spPr>
          <a:xfrm>
            <a:off x="5755341" y="1825625"/>
            <a:ext cx="6069105" cy="4351338"/>
          </a:xfrm>
        </p:spPr>
        <p:txBody>
          <a:bodyPr/>
          <a:lstStyle/>
          <a:p>
            <a:pPr algn="just">
              <a:lnSpc>
                <a:spcPct val="80000"/>
              </a:lnSpc>
            </a:pPr>
            <a:r>
              <a:rPr lang="tr-TR" sz="1800" dirty="0"/>
              <a:t>(1) İlgili bölüm başkanının önerisi ve ilgili yönetim kurulunun kararı ile öğretim üyeleri veya öğretim görevlileri arasından her öğrenci için bir akademik danışman görevlendirilir. Zorunlu nedenler olmadığı sürece akademik danışman öğrencinin öğrenim süresi boyunca değiştirilmez.</a:t>
            </a:r>
          </a:p>
          <a:p>
            <a:pPr marL="0" indent="0" algn="just">
              <a:lnSpc>
                <a:spcPct val="80000"/>
              </a:lnSpc>
              <a:buNone/>
            </a:pPr>
            <a:endParaRPr lang="tr-TR" sz="1800" dirty="0"/>
          </a:p>
          <a:p>
            <a:pPr algn="just">
              <a:lnSpc>
                <a:spcPct val="80000"/>
              </a:lnSpc>
            </a:pPr>
            <a:r>
              <a:rPr lang="tr-TR" sz="1800" dirty="0"/>
              <a:t>(2) Akademik danışmanın görevi: Öğrencinin akademik hedefleri ile bireysel yeterlilikleri arasında uyum sağlayabilmesi için bir yol gösterici olarak öğrenciye yardımcı olmaktır. Eğitim-öğretim yılı içinde haftalık iki ders saati zaman ayırır ve bunu ders programında gösterirler.</a:t>
            </a:r>
          </a:p>
        </p:txBody>
      </p:sp>
      <p:pic>
        <p:nvPicPr>
          <p:cNvPr id="166916" name="Picture 9" descr="danisman1"/>
          <p:cNvPicPr>
            <a:picLocks noChangeAspect="1" noChangeArrowheads="1"/>
          </p:cNvPicPr>
          <p:nvPr/>
        </p:nvPicPr>
        <p:blipFill>
          <a:blip r:embed="rId3"/>
          <a:srcRect/>
          <a:stretch>
            <a:fillRect/>
          </a:stretch>
        </p:blipFill>
        <p:spPr bwMode="auto">
          <a:xfrm>
            <a:off x="681318" y="2264569"/>
            <a:ext cx="4643438" cy="3089275"/>
          </a:xfrm>
          <a:prstGeom prst="rect">
            <a:avLst/>
          </a:prstGeom>
          <a:noFill/>
          <a:ln w="9525">
            <a:noFill/>
            <a:miter lim="800000"/>
            <a:headEnd/>
            <a:tailEnd/>
          </a:ln>
        </p:spPr>
      </p:pic>
      <p:pic>
        <p:nvPicPr>
          <p:cNvPr id="166917" name="Picture 10" descr="logo1"/>
          <p:cNvPicPr>
            <a:picLocks noChangeAspect="1" noChangeArrowheads="1"/>
          </p:cNvPicPr>
          <p:nvPr/>
        </p:nvPicPr>
        <p:blipFill>
          <a:blip r:embed="rId4"/>
          <a:srcRect/>
          <a:stretch>
            <a:fillRect/>
          </a:stretch>
        </p:blipFill>
        <p:spPr bwMode="auto">
          <a:xfrm>
            <a:off x="1524000" y="1"/>
            <a:ext cx="1009650" cy="1628775"/>
          </a:xfrm>
          <a:prstGeom prst="rect">
            <a:avLst/>
          </a:prstGeom>
          <a:noFill/>
          <a:ln w="9525">
            <a:noFill/>
            <a:miter lim="800000"/>
            <a:headEnd/>
            <a:tailEnd/>
          </a:ln>
        </p:spPr>
      </p:pic>
    </p:spTree>
    <p:extLst>
      <p:ext uri="{BB962C8B-B14F-4D97-AF65-F5344CB8AC3E}">
        <p14:creationId xmlns:p14="http://schemas.microsoft.com/office/powerpoint/2010/main" val="1342392006"/>
      </p:ext>
    </p:extLst>
  </p:cSld>
  <p:clrMapOvr>
    <a:masterClrMapping/>
  </p:clrMapOvr>
  <p:transition spd="med"/>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2045</Words>
  <Application>Microsoft Office PowerPoint</Application>
  <PresentationFormat>Geniş ekran</PresentationFormat>
  <Paragraphs>838</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 MUĞLA SITKI KOÇMAN ÜNİVERSİTESİ MUĞLA MESLEK YÜKSEK OKULU MUHASEBE VE VERGİ BÖLÜMÜ</vt:lpstr>
      <vt:lpstr>Muğla Meslek Yüksekokulu</vt:lpstr>
      <vt:lpstr>Muhasebe ve Vergi Uygulamaları Programı</vt:lpstr>
      <vt:lpstr>Programın Amacı</vt:lpstr>
      <vt:lpstr>MEZUNİYET SONRASI ÇALIŞMA ALANLARI</vt:lpstr>
      <vt:lpstr>DİKEY GEÇİŞ SINAVI (DGS) </vt:lpstr>
      <vt:lpstr>PowerPoint Sunusu</vt:lpstr>
      <vt:lpstr>Muhasebe ve Vergi Uygulamaları Bölümün Konumu https://harita.mu.edu.tr</vt:lpstr>
      <vt:lpstr>    Akademik Danışmanlık</vt:lpstr>
      <vt:lpstr>Ölçme ve Değerlendirme</vt:lpstr>
      <vt:lpstr>MUHASEBE VE VERGİ UYGULAMALARI PROGRAMI MÜFREDATI 1. DÖNEM</vt:lpstr>
      <vt:lpstr>2. DÖNEM</vt:lpstr>
      <vt:lpstr>3. DÖNEM</vt:lpstr>
      <vt:lpstr>4. DÖNEM</vt:lpstr>
      <vt:lpstr>   Akademik Personel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MUĞLA SITKI KOÇMAN ÜNİVERSİTESİ MUĞLA MESLEK YÜKSEK OKULU MUHASEBE VE VERGİ BÖLÜMÜ</dc:title>
  <dc:creator>HUSEYIN</dc:creator>
  <cp:lastModifiedBy>ne</cp:lastModifiedBy>
  <cp:revision>13</cp:revision>
  <cp:lastPrinted>2026-01-23T20:08:49Z</cp:lastPrinted>
  <dcterms:created xsi:type="dcterms:W3CDTF">2026-01-23T09:20:48Z</dcterms:created>
  <dcterms:modified xsi:type="dcterms:W3CDTF">2026-01-23T20:19:12Z</dcterms:modified>
</cp:coreProperties>
</file>